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219" autoAdjust="0"/>
    <p:restoredTop sz="94660"/>
  </p:normalViewPr>
  <p:slideViewPr>
    <p:cSldViewPr snapToGrid="0">
      <p:cViewPr varScale="1">
        <p:scale>
          <a:sx n="81" d="100"/>
          <a:sy n="81" d="100"/>
        </p:scale>
        <p:origin x="30" y="33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06T17:29:27.578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4401.96533"/>
      <inkml:brushProperty name="anchorY" value="-5043.78711"/>
      <inkml:brushProperty name="scaleFactor" value="0.5"/>
    </inkml:brush>
  </inkml:definitions>
  <inkml:trace contextRef="#ctx0" brushRef="#br0">1 1 24575,'0'0'0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06T17:29:27.578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4401.96533"/>
      <inkml:brushProperty name="anchorY" value="-5043.78711"/>
      <inkml:brushProperty name="scaleFactor" value="0.5"/>
    </inkml:brush>
  </inkml:definitions>
  <inkml:trace contextRef="#ctx0" brushRef="#br0">1 1 24575,'0'0'0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06T17:29:27.578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4401.96533"/>
      <inkml:brushProperty name="anchorY" value="-5043.78711"/>
      <inkml:brushProperty name="scaleFactor" value="0.5"/>
    </inkml:brush>
  </inkml:definitions>
  <inkml:trace contextRef="#ctx0" brushRef="#br0">1 1 24575,'0'0'0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06T17:29:27.578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4401.96533"/>
      <inkml:brushProperty name="anchorY" value="-5043.78711"/>
      <inkml:brushProperty name="scaleFactor" value="0.5"/>
    </inkml:brush>
  </inkml:definitions>
  <inkml:trace contextRef="#ctx0" brushRef="#br0">1 1 24575,'0'0'0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06T17:29:27.578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4401.96533"/>
      <inkml:brushProperty name="anchorY" value="-5043.78711"/>
      <inkml:brushProperty name="scaleFactor" value="0.5"/>
    </inkml:brush>
  </inkml:definitions>
  <inkml:trace contextRef="#ctx0" brushRef="#br0">1 1 24575,'0'0'0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06T17:29:27.578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4401.96533"/>
      <inkml:brushProperty name="anchorY" value="-5043.78711"/>
      <inkml:brushProperty name="scaleFactor" value="0.5"/>
    </inkml:brush>
  </inkml:definitions>
  <inkml:trace contextRef="#ctx0" brushRef="#br0">1 1 24575,'0'0'0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06T17:29:27.578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4401.96533"/>
      <inkml:brushProperty name="anchorY" value="-5043.78711"/>
      <inkml:brushProperty name="scaleFactor" value="0.5"/>
    </inkml:brush>
  </inkml:definitions>
  <inkml:trace contextRef="#ctx0" brushRef="#br0">1 1 24575,'0'0'0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06T17:29:27.578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4401.96533"/>
      <inkml:brushProperty name="anchorY" value="-5043.78711"/>
      <inkml:brushProperty name="scaleFactor" value="0.5"/>
    </inkml:brush>
  </inkml:definitions>
  <inkml:trace contextRef="#ctx0" brushRef="#br0">1 1 24575,'0'0'0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06T17:29:27.578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4401.96533"/>
      <inkml:brushProperty name="anchorY" value="-5043.78711"/>
      <inkml:brushProperty name="scaleFactor" value="0.5"/>
    </inkml:brush>
  </inkml:definitions>
  <inkml:trace contextRef="#ctx0" brushRef="#br0">1 1 24575,'0'0'0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06T17:29:27.578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4401.96533"/>
      <inkml:brushProperty name="anchorY" value="-5043.78711"/>
      <inkml:brushProperty name="scaleFactor" value="0.5"/>
    </inkml:brush>
  </inkml:definitions>
  <inkml:trace contextRef="#ctx0" brushRef="#br0">1 1 24575,'0'0'0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06T17:29:27.578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4401.96533"/>
      <inkml:brushProperty name="anchorY" value="-5043.78711"/>
      <inkml:brushProperty name="scaleFactor" value="0.5"/>
    </inkml:brush>
  </inkml:definitions>
  <inkml:trace contextRef="#ctx0" brushRef="#br0">1 1 24575,'0'0'0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06T17:29:27.578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4401.96533"/>
      <inkml:brushProperty name="anchorY" value="-5043.78711"/>
      <inkml:brushProperty name="scaleFactor" value="0.5"/>
    </inkml:brush>
  </inkml:definitions>
  <inkml:trace contextRef="#ctx0" brushRef="#br0">1 1 24575,'0'0'0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06T17:29:27.578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4401.96533"/>
      <inkml:brushProperty name="anchorY" value="-5043.78711"/>
      <inkml:brushProperty name="scaleFactor" value="0.5"/>
    </inkml:brush>
  </inkml:definitions>
  <inkml:trace contextRef="#ctx0" brushRef="#br0">1 1 24575,'0'0'0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06T17:29:27.578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4401.96533"/>
      <inkml:brushProperty name="anchorY" value="-5043.78711"/>
      <inkml:brushProperty name="scaleFactor" value="0.5"/>
    </inkml:brush>
  </inkml:definitions>
  <inkml:trace contextRef="#ctx0" brushRef="#br0">1 1 24575,'0'0'0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06T17:29:27.578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4401.96533"/>
      <inkml:brushProperty name="anchorY" value="-5043.78711"/>
      <inkml:brushProperty name="scaleFactor" value="0.5"/>
    </inkml:brush>
  </inkml:definitions>
  <inkml:trace contextRef="#ctx0" brushRef="#br0">1 1 24575,'0'0'0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06T17:29:27.578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4401.96533"/>
      <inkml:brushProperty name="anchorY" value="-5043.78711"/>
      <inkml:brushProperty name="scaleFactor" value="0.5"/>
    </inkml:brush>
  </inkml:definitions>
  <inkml:trace contextRef="#ctx0" brushRef="#br0">1 1 24575,'0'0'0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06T17:29:27.578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4401.96533"/>
      <inkml:brushProperty name="anchorY" value="-5043.78711"/>
      <inkml:brushProperty name="scaleFactor" value="0.5"/>
    </inkml:brush>
  </inkml:definitions>
  <inkml:trace contextRef="#ctx0" brushRef="#br0">1 1 24575,'0'0'0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06T17:29:27.578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4401.96533"/>
      <inkml:brushProperty name="anchorY" value="-5043.78711"/>
      <inkml:brushProperty name="scaleFactor" value="0.5"/>
    </inkml:brush>
  </inkml:definitions>
  <inkml:trace contextRef="#ctx0" brushRef="#br0">1 1 24575,'0'0'0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06T17:29:27.578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4401.96533"/>
      <inkml:brushProperty name="anchorY" value="-5043.78711"/>
      <inkml:brushProperty name="scaleFactor" value="0.5"/>
    </inkml:brush>
  </inkml:definitions>
  <inkml:trace contextRef="#ctx0" brushRef="#br0">1 1 24575,'0'0'0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06T17:29:27.578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4401.96533"/>
      <inkml:brushProperty name="anchorY" value="-5043.78711"/>
      <inkml:brushProperty name="scaleFactor" value="0.5"/>
    </inkml:brush>
  </inkml:definitions>
  <inkml:trace contextRef="#ctx0" brushRef="#br0">1 1 24575,'0'0'0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06T17:29:27.578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4401.96533"/>
      <inkml:brushProperty name="anchorY" value="-5043.78711"/>
      <inkml:brushProperty name="scaleFactor" value="0.5"/>
    </inkml:brush>
  </inkml:definitions>
  <inkml:trace contextRef="#ctx0" brushRef="#br0">1 1 24575,'0'0'0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1-06T17:29:27.578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4401.96533"/>
      <inkml:brushProperty name="anchorY" value="-5043.78711"/>
      <inkml:brushProperty name="scaleFactor" value="0.5"/>
    </inkml:brush>
  </inkml:definitions>
  <inkml:trace contextRef="#ctx0" brushRef="#br0">1 1 24575,'0'0'0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A6D8-884B-4F4B-989F-42C3986612B4}" type="datetimeFigureOut">
              <a:rPr lang="pt-BR" smtClean="0"/>
              <a:t>12/11/2025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332D7-0A9D-4F8D-B918-7624D80EA20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12397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A6D8-884B-4F4B-989F-42C3986612B4}" type="datetimeFigureOut">
              <a:rPr lang="pt-BR" smtClean="0"/>
              <a:t>12/11/2025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332D7-0A9D-4F8D-B918-7624D80EA20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24600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A6D8-884B-4F4B-989F-42C3986612B4}" type="datetimeFigureOut">
              <a:rPr lang="pt-BR" smtClean="0"/>
              <a:t>12/11/2025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332D7-0A9D-4F8D-B918-7624D80EA20D}" type="slidenum">
              <a:rPr lang="pt-BR" smtClean="0"/>
              <a:t>‹nº›</a:t>
            </a:fld>
            <a:endParaRPr lang="pt-BR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62554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A6D8-884B-4F4B-989F-42C3986612B4}" type="datetimeFigureOut">
              <a:rPr lang="pt-BR" smtClean="0"/>
              <a:t>12/11/2025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332D7-0A9D-4F8D-B918-7624D80EA20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84908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A6D8-884B-4F4B-989F-42C3986612B4}" type="datetimeFigureOut">
              <a:rPr lang="pt-BR" smtClean="0"/>
              <a:t>12/11/2025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332D7-0A9D-4F8D-B918-7624D80EA20D}" type="slidenum">
              <a:rPr lang="pt-BR" smtClean="0"/>
              <a:t>‹nº›</a:t>
            </a:fld>
            <a:endParaRPr lang="pt-BR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314753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A6D8-884B-4F4B-989F-42C3986612B4}" type="datetimeFigureOut">
              <a:rPr lang="pt-BR" smtClean="0"/>
              <a:t>12/11/2025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332D7-0A9D-4F8D-B918-7624D80EA20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644761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A6D8-884B-4F4B-989F-42C3986612B4}" type="datetimeFigureOut">
              <a:rPr lang="pt-BR" smtClean="0"/>
              <a:t>12/11/2025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332D7-0A9D-4F8D-B918-7624D80EA20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398051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A6D8-884B-4F4B-989F-42C3986612B4}" type="datetimeFigureOut">
              <a:rPr lang="pt-BR" smtClean="0"/>
              <a:t>12/11/2025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332D7-0A9D-4F8D-B918-7624D80EA20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50055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A6D8-884B-4F4B-989F-42C3986612B4}" type="datetimeFigureOut">
              <a:rPr lang="pt-BR" smtClean="0"/>
              <a:t>12/11/2025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332D7-0A9D-4F8D-B918-7624D80EA20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12142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A6D8-884B-4F4B-989F-42C3986612B4}" type="datetimeFigureOut">
              <a:rPr lang="pt-BR" smtClean="0"/>
              <a:t>12/11/2025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332D7-0A9D-4F8D-B918-7624D80EA20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79469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A6D8-884B-4F4B-989F-42C3986612B4}" type="datetimeFigureOut">
              <a:rPr lang="pt-BR" smtClean="0"/>
              <a:t>12/11/2025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332D7-0A9D-4F8D-B918-7624D80EA20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4352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A6D8-884B-4F4B-989F-42C3986612B4}" type="datetimeFigureOut">
              <a:rPr lang="pt-BR" smtClean="0"/>
              <a:t>12/11/2025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332D7-0A9D-4F8D-B918-7624D80EA20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96433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A6D8-884B-4F4B-989F-42C3986612B4}" type="datetimeFigureOut">
              <a:rPr lang="pt-BR" smtClean="0"/>
              <a:t>12/11/2025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332D7-0A9D-4F8D-B918-7624D80EA20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60867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A6D8-884B-4F4B-989F-42C3986612B4}" type="datetimeFigureOut">
              <a:rPr lang="pt-BR" smtClean="0"/>
              <a:t>12/11/2025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332D7-0A9D-4F8D-B918-7624D80EA20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85406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A6D8-884B-4F4B-989F-42C3986612B4}" type="datetimeFigureOut">
              <a:rPr lang="pt-BR" smtClean="0"/>
              <a:t>12/11/2025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332D7-0A9D-4F8D-B918-7624D80EA20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08777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A6D8-884B-4F4B-989F-42C3986612B4}" type="datetimeFigureOut">
              <a:rPr lang="pt-BR" smtClean="0"/>
              <a:t>12/11/2025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332D7-0A9D-4F8D-B918-7624D80EA20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53998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 dirty="0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 dirty="0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 dirty="0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 dirty="0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 dirty="0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 dirty="0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 dirty="0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DA6D8-884B-4F4B-989F-42C3986612B4}" type="datetimeFigureOut">
              <a:rPr lang="pt-BR" smtClean="0"/>
              <a:t>12/11/2025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8A332D7-0A9D-4F8D-B918-7624D80EA20D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72410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0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1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2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3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4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5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6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7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8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9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20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21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22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8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9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BE5DCE5E-BB53-47FB-B286-5F84F230498E}"/>
              </a:ext>
            </a:extLst>
          </p:cNvPr>
          <p:cNvSpPr/>
          <p:nvPr/>
        </p:nvSpPr>
        <p:spPr>
          <a:xfrm>
            <a:off x="-132311" y="0"/>
            <a:ext cx="365621" cy="6858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013EDF09-8DED-67D9-F931-864378FAC4A6}"/>
              </a:ext>
            </a:extLst>
          </p:cNvPr>
          <p:cNvSpPr/>
          <p:nvPr/>
        </p:nvSpPr>
        <p:spPr>
          <a:xfrm>
            <a:off x="233309" y="-13447"/>
            <a:ext cx="2843377" cy="6858000"/>
          </a:xfrm>
          <a:prstGeom prst="rect">
            <a:avLst/>
          </a:prstGeom>
          <a:pattFill prst="pct5">
            <a:fgClr>
              <a:schemeClr val="tx2">
                <a:lumMod val="75000"/>
              </a:schemeClr>
            </a:fgClr>
            <a:bgClr>
              <a:schemeClr val="bg1">
                <a:lumMod val="85000"/>
              </a:schemeClr>
            </a:bgClr>
          </a:patt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2">
            <p14:nvContentPartPr>
              <p14:cNvPr id="8" name="Tinta 7">
                <a:extLst>
                  <a:ext uri="{FF2B5EF4-FFF2-40B4-BE49-F238E27FC236}">
                    <a16:creationId xmlns:a16="http://schemas.microsoft.com/office/drawing/2014/main" id="{3A03E4BE-48A9-F22F-BA72-80A39A084401}"/>
                  </a:ext>
                </a:extLst>
              </p14:cNvPr>
              <p14:cNvContentPartPr/>
              <p14:nvPr/>
            </p14:nvContentPartPr>
            <p14:xfrm>
              <a:off x="13274598" y="1935699"/>
              <a:ext cx="360" cy="360"/>
            </p14:xfrm>
          </p:contentPart>
        </mc:Choice>
        <mc:Fallback xmlns="">
          <p:pic>
            <p:nvPicPr>
              <p:cNvPr id="8" name="Tinta 7">
                <a:extLst>
                  <a:ext uri="{FF2B5EF4-FFF2-40B4-BE49-F238E27FC236}">
                    <a16:creationId xmlns:a16="http://schemas.microsoft.com/office/drawing/2014/main" id="{3A03E4BE-48A9-F22F-BA72-80A39A08440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265958" y="1927059"/>
                <a:ext cx="18000" cy="18000"/>
              </a:xfrm>
              <a:prstGeom prst="rect">
                <a:avLst/>
              </a:prstGeom>
            </p:spPr>
          </p:pic>
        </mc:Fallback>
      </mc:AlternateContent>
      <p:pic>
        <p:nvPicPr>
          <p:cNvPr id="12" name="Picture 3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1C488341-24E1-80F5-9903-BE8F1970E0A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750"/>
          <a:stretch>
            <a:fillRect/>
          </a:stretch>
        </p:blipFill>
        <p:spPr bwMode="auto">
          <a:xfrm>
            <a:off x="4051792" y="1194454"/>
            <a:ext cx="6112282" cy="414147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Imagem 12" descr="Logotipo, nome da empresa&#10;&#10;Descrição gerada automaticamente">
            <a:extLst>
              <a:ext uri="{FF2B5EF4-FFF2-40B4-BE49-F238E27FC236}">
                <a16:creationId xmlns:a16="http://schemas.microsoft.com/office/drawing/2014/main" id="{ED2C4243-225D-47BD-91F5-D041B7A3F4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43732"/>
          <a:stretch>
            <a:fillRect/>
          </a:stretch>
        </p:blipFill>
        <p:spPr bwMode="auto">
          <a:xfrm>
            <a:off x="383248" y="5543288"/>
            <a:ext cx="2543499" cy="943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ítulo 13">
            <a:extLst>
              <a:ext uri="{FF2B5EF4-FFF2-40B4-BE49-F238E27FC236}">
                <a16:creationId xmlns:a16="http://schemas.microsoft.com/office/drawing/2014/main" id="{D56229E3-E818-0051-1CD8-8713A9D78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619" y="435751"/>
            <a:ext cx="8596668" cy="1320800"/>
          </a:xfrm>
        </p:spPr>
        <p:txBody>
          <a:bodyPr>
            <a:normAutofit/>
          </a:bodyPr>
          <a:lstStyle/>
          <a:p>
            <a:r>
              <a:rPr lang="pt-BR" sz="4200" b="1" dirty="0">
                <a:solidFill>
                  <a:schemeClr val="tx1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  <a:t>CERTIFICADO</a:t>
            </a:r>
          </a:p>
        </p:txBody>
      </p:sp>
      <p:sp>
        <p:nvSpPr>
          <p:cNvPr id="15" name="Espaço Reservado para Conteúdo 14">
            <a:extLst>
              <a:ext uri="{FF2B5EF4-FFF2-40B4-BE49-F238E27FC236}">
                <a16:creationId xmlns:a16="http://schemas.microsoft.com/office/drawing/2014/main" id="{AAD11BB3-F96F-3964-7819-93CCCB21E4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7306" y="1555294"/>
            <a:ext cx="8596668" cy="1125103"/>
          </a:xfrm>
        </p:spPr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pt-BR" sz="36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WILLIAM CÉSAR AMARO DE SOUZA</a:t>
            </a:r>
            <a:endParaRPr lang="pt-BR" sz="38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pt-BR" sz="24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CPF: 007.380.497-51</a:t>
            </a:r>
          </a:p>
        </p:txBody>
      </p:sp>
      <p:sp>
        <p:nvSpPr>
          <p:cNvPr id="16" name="Espaço Reservado para Conteúdo 14">
            <a:extLst>
              <a:ext uri="{FF2B5EF4-FFF2-40B4-BE49-F238E27FC236}">
                <a16:creationId xmlns:a16="http://schemas.microsoft.com/office/drawing/2014/main" id="{87E369B8-95EF-0052-ED39-3D7DC4608E98}"/>
              </a:ext>
            </a:extLst>
          </p:cNvPr>
          <p:cNvSpPr txBox="1">
            <a:spLocks/>
          </p:cNvSpPr>
          <p:nvPr/>
        </p:nvSpPr>
        <p:spPr>
          <a:xfrm>
            <a:off x="1797306" y="3077370"/>
            <a:ext cx="8596668" cy="214806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Completou com êxito o treinamento: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Precipitador Eletrostático: Princípio de Funcionamento e Principais Componentes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Realizado na data: 28/10/2025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Carga horária: 08 horas</a:t>
            </a:r>
          </a:p>
        </p:txBody>
      </p:sp>
      <p:sp>
        <p:nvSpPr>
          <p:cNvPr id="2" name="Espaço Reservado para Conteúdo 14">
            <a:extLst>
              <a:ext uri="{FF2B5EF4-FFF2-40B4-BE49-F238E27FC236}">
                <a16:creationId xmlns:a16="http://schemas.microsoft.com/office/drawing/2014/main" id="{1EFF2181-D9FA-590A-903A-636856C082EA}"/>
              </a:ext>
            </a:extLst>
          </p:cNvPr>
          <p:cNvSpPr txBox="1">
            <a:spLocks/>
          </p:cNvSpPr>
          <p:nvPr/>
        </p:nvSpPr>
        <p:spPr>
          <a:xfrm>
            <a:off x="3597215" y="5918635"/>
            <a:ext cx="1999430" cy="7157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Wingdings 3" charset="2"/>
              <a:buNone/>
            </a:pPr>
            <a:r>
              <a:rPr lang="pt-BR" sz="12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Eng° Celso Gouveia</a:t>
            </a:r>
          </a:p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Wingdings 3" charset="2"/>
              <a:buNone/>
            </a:pPr>
            <a:r>
              <a:rPr lang="pt-BR" sz="12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Weghaux Energy LTDA</a:t>
            </a:r>
          </a:p>
        </p:txBody>
      </p:sp>
      <p:cxnSp>
        <p:nvCxnSpPr>
          <p:cNvPr id="3" name="Conector reto 2">
            <a:extLst>
              <a:ext uri="{FF2B5EF4-FFF2-40B4-BE49-F238E27FC236}">
                <a16:creationId xmlns:a16="http://schemas.microsoft.com/office/drawing/2014/main" id="{A510A8F1-B190-5E96-1133-CAC730B900EF}"/>
              </a:ext>
            </a:extLst>
          </p:cNvPr>
          <p:cNvCxnSpPr/>
          <p:nvPr/>
        </p:nvCxnSpPr>
        <p:spPr>
          <a:xfrm>
            <a:off x="3381032" y="5865425"/>
            <a:ext cx="25510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8369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D83D14-79C5-8080-3F75-2271FE769A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C183C98B-EC5F-ABC4-3F15-A1158E780671}"/>
              </a:ext>
            </a:extLst>
          </p:cNvPr>
          <p:cNvSpPr/>
          <p:nvPr/>
        </p:nvSpPr>
        <p:spPr>
          <a:xfrm>
            <a:off x="0" y="0"/>
            <a:ext cx="233310" cy="6858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373771FF-2684-7DD7-A2FE-C03194AEDD39}"/>
              </a:ext>
            </a:extLst>
          </p:cNvPr>
          <p:cNvSpPr/>
          <p:nvPr/>
        </p:nvSpPr>
        <p:spPr>
          <a:xfrm>
            <a:off x="233309" y="-13447"/>
            <a:ext cx="2843377" cy="6858000"/>
          </a:xfrm>
          <a:prstGeom prst="rect">
            <a:avLst/>
          </a:prstGeom>
          <a:pattFill prst="pct5">
            <a:fgClr>
              <a:schemeClr val="tx2">
                <a:lumMod val="75000"/>
              </a:schemeClr>
            </a:fgClr>
            <a:bgClr>
              <a:schemeClr val="bg1">
                <a:lumMod val="85000"/>
              </a:schemeClr>
            </a:bgClr>
          </a:patt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2">
            <p14:nvContentPartPr>
              <p14:cNvPr id="8" name="Tinta 7">
                <a:extLst>
                  <a:ext uri="{FF2B5EF4-FFF2-40B4-BE49-F238E27FC236}">
                    <a16:creationId xmlns:a16="http://schemas.microsoft.com/office/drawing/2014/main" id="{2424923A-3CC5-0F6E-7C35-9320C1B6A5C3}"/>
                  </a:ext>
                </a:extLst>
              </p14:cNvPr>
              <p14:cNvContentPartPr/>
              <p14:nvPr/>
            </p14:nvContentPartPr>
            <p14:xfrm>
              <a:off x="13274598" y="1935699"/>
              <a:ext cx="360" cy="360"/>
            </p14:xfrm>
          </p:contentPart>
        </mc:Choice>
        <mc:Fallback xmlns="">
          <p:pic>
            <p:nvPicPr>
              <p:cNvPr id="8" name="Tinta 7">
                <a:extLst>
                  <a:ext uri="{FF2B5EF4-FFF2-40B4-BE49-F238E27FC236}">
                    <a16:creationId xmlns:a16="http://schemas.microsoft.com/office/drawing/2014/main" id="{2424923A-3CC5-0F6E-7C35-9320C1B6A5C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265958" y="1927059"/>
                <a:ext cx="18000" cy="18000"/>
              </a:xfrm>
              <a:prstGeom prst="rect">
                <a:avLst/>
              </a:prstGeom>
            </p:spPr>
          </p:pic>
        </mc:Fallback>
      </mc:AlternateContent>
      <p:pic>
        <p:nvPicPr>
          <p:cNvPr id="12" name="Picture 3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77895BA-6958-9DBB-3D02-39B969B8646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750"/>
          <a:stretch>
            <a:fillRect/>
          </a:stretch>
        </p:blipFill>
        <p:spPr bwMode="auto">
          <a:xfrm>
            <a:off x="4051792" y="1194454"/>
            <a:ext cx="6112282" cy="414147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Imagem 12" descr="Logotipo, nome da empresa&#10;&#10;Descrição gerada automaticamente">
            <a:extLst>
              <a:ext uri="{FF2B5EF4-FFF2-40B4-BE49-F238E27FC236}">
                <a16:creationId xmlns:a16="http://schemas.microsoft.com/office/drawing/2014/main" id="{34F4CFEB-6D08-6149-1B6A-E9B2DCC1F5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43732"/>
          <a:stretch>
            <a:fillRect/>
          </a:stretch>
        </p:blipFill>
        <p:spPr bwMode="auto">
          <a:xfrm>
            <a:off x="383248" y="5543288"/>
            <a:ext cx="2543499" cy="943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ítulo 13">
            <a:extLst>
              <a:ext uri="{FF2B5EF4-FFF2-40B4-BE49-F238E27FC236}">
                <a16:creationId xmlns:a16="http://schemas.microsoft.com/office/drawing/2014/main" id="{9F6C8F06-8553-C49F-9E02-691AAE073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619" y="435751"/>
            <a:ext cx="8596668" cy="1320800"/>
          </a:xfrm>
        </p:spPr>
        <p:txBody>
          <a:bodyPr>
            <a:normAutofit/>
          </a:bodyPr>
          <a:lstStyle/>
          <a:p>
            <a:r>
              <a:rPr lang="pt-BR" sz="4200" b="1" dirty="0">
                <a:solidFill>
                  <a:schemeClr val="tx1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  <a:t>CERTIFICADO</a:t>
            </a:r>
          </a:p>
        </p:txBody>
      </p:sp>
      <p:sp>
        <p:nvSpPr>
          <p:cNvPr id="15" name="Espaço Reservado para Conteúdo 14">
            <a:extLst>
              <a:ext uri="{FF2B5EF4-FFF2-40B4-BE49-F238E27FC236}">
                <a16:creationId xmlns:a16="http://schemas.microsoft.com/office/drawing/2014/main" id="{FB2FE7D8-B056-F917-7A8E-EA6E4A9B06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7306" y="1555294"/>
            <a:ext cx="8596668" cy="1125103"/>
          </a:xfrm>
        </p:spPr>
        <p:txBody>
          <a:bodyPr>
            <a:normAutofit fontScale="92500"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pt-BR" sz="36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LÚCIO DE OLIVEIRA FERREIRA DA SILVA</a:t>
            </a:r>
            <a:endParaRPr lang="pt-BR" sz="38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pt-BR" sz="24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CPF: 296.260.408-07</a:t>
            </a:r>
          </a:p>
        </p:txBody>
      </p:sp>
      <p:sp>
        <p:nvSpPr>
          <p:cNvPr id="16" name="Espaço Reservado para Conteúdo 14">
            <a:extLst>
              <a:ext uri="{FF2B5EF4-FFF2-40B4-BE49-F238E27FC236}">
                <a16:creationId xmlns:a16="http://schemas.microsoft.com/office/drawing/2014/main" id="{34910DC5-A9C6-EA63-28AB-83AD62CB92BB}"/>
              </a:ext>
            </a:extLst>
          </p:cNvPr>
          <p:cNvSpPr txBox="1">
            <a:spLocks/>
          </p:cNvSpPr>
          <p:nvPr/>
        </p:nvSpPr>
        <p:spPr>
          <a:xfrm>
            <a:off x="1797306" y="3077370"/>
            <a:ext cx="8596668" cy="214806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Completou com êxito o treinamento: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Precipitador Eletrostático: Princípio de Funcionamento e Principais Componentes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Realizado na data: 28/10/2025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Carga horária: 08 horas</a:t>
            </a:r>
          </a:p>
        </p:txBody>
      </p:sp>
      <p:sp>
        <p:nvSpPr>
          <p:cNvPr id="2" name="Espaço Reservado para Conteúdo 14">
            <a:extLst>
              <a:ext uri="{FF2B5EF4-FFF2-40B4-BE49-F238E27FC236}">
                <a16:creationId xmlns:a16="http://schemas.microsoft.com/office/drawing/2014/main" id="{4C4BD254-92D3-9688-B54A-6016F2A407BA}"/>
              </a:ext>
            </a:extLst>
          </p:cNvPr>
          <p:cNvSpPr txBox="1">
            <a:spLocks/>
          </p:cNvSpPr>
          <p:nvPr/>
        </p:nvSpPr>
        <p:spPr>
          <a:xfrm>
            <a:off x="3597215" y="5918635"/>
            <a:ext cx="1999430" cy="7157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Wingdings 3" charset="2"/>
              <a:buNone/>
            </a:pPr>
            <a:r>
              <a:rPr lang="pt-BR" sz="12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Eng° Celso Gouveia</a:t>
            </a:r>
          </a:p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Wingdings 3" charset="2"/>
              <a:buNone/>
            </a:pPr>
            <a:r>
              <a:rPr lang="pt-BR" sz="12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Weghaux Energy LTDA</a:t>
            </a:r>
          </a:p>
        </p:txBody>
      </p:sp>
      <p:cxnSp>
        <p:nvCxnSpPr>
          <p:cNvPr id="3" name="Conector reto 2">
            <a:extLst>
              <a:ext uri="{FF2B5EF4-FFF2-40B4-BE49-F238E27FC236}">
                <a16:creationId xmlns:a16="http://schemas.microsoft.com/office/drawing/2014/main" id="{D9473C0D-3274-9D29-EFC6-386B99FEF3AB}"/>
              </a:ext>
            </a:extLst>
          </p:cNvPr>
          <p:cNvCxnSpPr/>
          <p:nvPr/>
        </p:nvCxnSpPr>
        <p:spPr>
          <a:xfrm>
            <a:off x="3381032" y="5865425"/>
            <a:ext cx="25510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46795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15EBE7-B52B-4115-6F74-985291E33C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51409036-69D2-C8D9-85B0-B81ADB78F07C}"/>
              </a:ext>
            </a:extLst>
          </p:cNvPr>
          <p:cNvSpPr/>
          <p:nvPr/>
        </p:nvSpPr>
        <p:spPr>
          <a:xfrm>
            <a:off x="233309" y="-13447"/>
            <a:ext cx="2843377" cy="6858000"/>
          </a:xfrm>
          <a:prstGeom prst="rect">
            <a:avLst/>
          </a:prstGeom>
          <a:pattFill prst="pct5">
            <a:fgClr>
              <a:schemeClr val="tx2">
                <a:lumMod val="75000"/>
              </a:schemeClr>
            </a:fgClr>
            <a:bgClr>
              <a:schemeClr val="bg1">
                <a:lumMod val="85000"/>
              </a:schemeClr>
            </a:bgClr>
          </a:patt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2">
            <p14:nvContentPartPr>
              <p14:cNvPr id="8" name="Tinta 7">
                <a:extLst>
                  <a:ext uri="{FF2B5EF4-FFF2-40B4-BE49-F238E27FC236}">
                    <a16:creationId xmlns:a16="http://schemas.microsoft.com/office/drawing/2014/main" id="{7D437296-734E-225B-01D8-DA24AD3E2048}"/>
                  </a:ext>
                </a:extLst>
              </p14:cNvPr>
              <p14:cNvContentPartPr/>
              <p14:nvPr/>
            </p14:nvContentPartPr>
            <p14:xfrm>
              <a:off x="13274598" y="1935699"/>
              <a:ext cx="360" cy="360"/>
            </p14:xfrm>
          </p:contentPart>
        </mc:Choice>
        <mc:Fallback xmlns="">
          <p:pic>
            <p:nvPicPr>
              <p:cNvPr id="8" name="Tinta 7">
                <a:extLst>
                  <a:ext uri="{FF2B5EF4-FFF2-40B4-BE49-F238E27FC236}">
                    <a16:creationId xmlns:a16="http://schemas.microsoft.com/office/drawing/2014/main" id="{7D437296-734E-225B-01D8-DA24AD3E204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265958" y="1927059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9" name="Retângulo 8">
            <a:extLst>
              <a:ext uri="{FF2B5EF4-FFF2-40B4-BE49-F238E27FC236}">
                <a16:creationId xmlns:a16="http://schemas.microsoft.com/office/drawing/2014/main" id="{9024BCB2-EE04-B0A4-2A42-26912ED0286F}"/>
              </a:ext>
            </a:extLst>
          </p:cNvPr>
          <p:cNvSpPr/>
          <p:nvPr/>
        </p:nvSpPr>
        <p:spPr>
          <a:xfrm>
            <a:off x="0" y="0"/>
            <a:ext cx="12191280" cy="6858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2" name="Picture 3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26914570-C81E-705C-AFBD-9B482E61AF0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750"/>
          <a:stretch>
            <a:fillRect/>
          </a:stretch>
        </p:blipFill>
        <p:spPr bwMode="auto">
          <a:xfrm>
            <a:off x="4051792" y="1194454"/>
            <a:ext cx="6112282" cy="414147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Imagem 12" descr="Logotipo, nome da empresa&#10;&#10;Descrição gerada automaticamente">
            <a:extLst>
              <a:ext uri="{FF2B5EF4-FFF2-40B4-BE49-F238E27FC236}">
                <a16:creationId xmlns:a16="http://schemas.microsoft.com/office/drawing/2014/main" id="{6951A4FE-71C3-9A35-688B-1EC27AFD13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43732"/>
          <a:stretch>
            <a:fillRect/>
          </a:stretch>
        </p:blipFill>
        <p:spPr bwMode="auto">
          <a:xfrm>
            <a:off x="383248" y="5543288"/>
            <a:ext cx="2543499" cy="943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ítulo 13">
            <a:extLst>
              <a:ext uri="{FF2B5EF4-FFF2-40B4-BE49-F238E27FC236}">
                <a16:creationId xmlns:a16="http://schemas.microsoft.com/office/drawing/2014/main" id="{E4AFCCC7-C0A3-9C01-318A-16F68CA8B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619" y="435751"/>
            <a:ext cx="8596668" cy="1320800"/>
          </a:xfrm>
        </p:spPr>
        <p:txBody>
          <a:bodyPr>
            <a:normAutofit/>
          </a:bodyPr>
          <a:lstStyle/>
          <a:p>
            <a:r>
              <a:rPr lang="pt-BR" sz="4200" b="1" dirty="0">
                <a:solidFill>
                  <a:schemeClr val="tx1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  <a:t>CERTIFICADO</a:t>
            </a:r>
          </a:p>
        </p:txBody>
      </p:sp>
      <p:sp>
        <p:nvSpPr>
          <p:cNvPr id="15" name="Espaço Reservado para Conteúdo 14">
            <a:extLst>
              <a:ext uri="{FF2B5EF4-FFF2-40B4-BE49-F238E27FC236}">
                <a16:creationId xmlns:a16="http://schemas.microsoft.com/office/drawing/2014/main" id="{B66124BD-62EB-041C-EA13-2047E5343C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7306" y="1555294"/>
            <a:ext cx="8596668" cy="1125103"/>
          </a:xfrm>
        </p:spPr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pt-BR" sz="36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ROGERIO LUIS DA SILVA COSTA</a:t>
            </a:r>
            <a:endParaRPr lang="pt-BR" sz="38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pt-BR" sz="24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CPF: 310.907.638-16</a:t>
            </a:r>
          </a:p>
        </p:txBody>
      </p:sp>
      <p:sp>
        <p:nvSpPr>
          <p:cNvPr id="16" name="Espaço Reservado para Conteúdo 14">
            <a:extLst>
              <a:ext uri="{FF2B5EF4-FFF2-40B4-BE49-F238E27FC236}">
                <a16:creationId xmlns:a16="http://schemas.microsoft.com/office/drawing/2014/main" id="{62488185-4315-39E5-A4B6-FB911600EB42}"/>
              </a:ext>
            </a:extLst>
          </p:cNvPr>
          <p:cNvSpPr txBox="1">
            <a:spLocks/>
          </p:cNvSpPr>
          <p:nvPr/>
        </p:nvSpPr>
        <p:spPr>
          <a:xfrm>
            <a:off x="1797306" y="3077370"/>
            <a:ext cx="8596668" cy="214806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Completou com êxito o treinamento: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Precipitador Eletrostático: Princípio de Funcionamento e Principais Componentes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Realizado na data: 28/10/2025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Carga horária: 08 horas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AFB1A713-5170-084D-1520-EE05A1825FA3}"/>
              </a:ext>
            </a:extLst>
          </p:cNvPr>
          <p:cNvSpPr/>
          <p:nvPr/>
        </p:nvSpPr>
        <p:spPr>
          <a:xfrm>
            <a:off x="0" y="0"/>
            <a:ext cx="233310" cy="6858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" name="Espaço Reservado para Conteúdo 14">
            <a:extLst>
              <a:ext uri="{FF2B5EF4-FFF2-40B4-BE49-F238E27FC236}">
                <a16:creationId xmlns:a16="http://schemas.microsoft.com/office/drawing/2014/main" id="{4D95B4FE-D0B0-3DB5-ACDB-53766B4DCDCF}"/>
              </a:ext>
            </a:extLst>
          </p:cNvPr>
          <p:cNvSpPr txBox="1">
            <a:spLocks/>
          </p:cNvSpPr>
          <p:nvPr/>
        </p:nvSpPr>
        <p:spPr>
          <a:xfrm>
            <a:off x="3597215" y="5918635"/>
            <a:ext cx="1999430" cy="7157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Wingdings 3" charset="2"/>
              <a:buNone/>
            </a:pPr>
            <a:r>
              <a:rPr lang="pt-BR" sz="12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Eng° Celso Gouveia</a:t>
            </a:r>
          </a:p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Wingdings 3" charset="2"/>
              <a:buNone/>
            </a:pPr>
            <a:r>
              <a:rPr lang="pt-BR" sz="12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Weghaux Energy LTDA</a:t>
            </a:r>
          </a:p>
        </p:txBody>
      </p:sp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3ECD6490-5ABF-13B3-5D7C-7F4E08B39E6F}"/>
              </a:ext>
            </a:extLst>
          </p:cNvPr>
          <p:cNvCxnSpPr/>
          <p:nvPr/>
        </p:nvCxnSpPr>
        <p:spPr>
          <a:xfrm>
            <a:off x="3381032" y="5865425"/>
            <a:ext cx="25510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33973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5D8F9F-5EBB-67CE-5F6E-E2F6A056F8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C8BB7D0E-7EC0-554E-59B9-B72290F6CCBD}"/>
              </a:ext>
            </a:extLst>
          </p:cNvPr>
          <p:cNvSpPr/>
          <p:nvPr/>
        </p:nvSpPr>
        <p:spPr>
          <a:xfrm>
            <a:off x="0" y="0"/>
            <a:ext cx="233310" cy="6858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8252108F-882A-A22C-9430-86EAD27895D6}"/>
              </a:ext>
            </a:extLst>
          </p:cNvPr>
          <p:cNvSpPr/>
          <p:nvPr/>
        </p:nvSpPr>
        <p:spPr>
          <a:xfrm>
            <a:off x="233309" y="-13447"/>
            <a:ext cx="2843377" cy="6858000"/>
          </a:xfrm>
          <a:prstGeom prst="rect">
            <a:avLst/>
          </a:prstGeom>
          <a:pattFill prst="pct5">
            <a:fgClr>
              <a:schemeClr val="tx2">
                <a:lumMod val="75000"/>
              </a:schemeClr>
            </a:fgClr>
            <a:bgClr>
              <a:schemeClr val="bg1">
                <a:lumMod val="85000"/>
              </a:schemeClr>
            </a:bgClr>
          </a:patt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2">
            <p14:nvContentPartPr>
              <p14:cNvPr id="8" name="Tinta 7">
                <a:extLst>
                  <a:ext uri="{FF2B5EF4-FFF2-40B4-BE49-F238E27FC236}">
                    <a16:creationId xmlns:a16="http://schemas.microsoft.com/office/drawing/2014/main" id="{FA3CF2EF-CAF3-BC6E-54C4-D240A5B51697}"/>
                  </a:ext>
                </a:extLst>
              </p14:cNvPr>
              <p14:cNvContentPartPr/>
              <p14:nvPr/>
            </p14:nvContentPartPr>
            <p14:xfrm>
              <a:off x="13274598" y="1935699"/>
              <a:ext cx="360" cy="360"/>
            </p14:xfrm>
          </p:contentPart>
        </mc:Choice>
        <mc:Fallback xmlns="">
          <p:pic>
            <p:nvPicPr>
              <p:cNvPr id="8" name="Tinta 7">
                <a:extLst>
                  <a:ext uri="{FF2B5EF4-FFF2-40B4-BE49-F238E27FC236}">
                    <a16:creationId xmlns:a16="http://schemas.microsoft.com/office/drawing/2014/main" id="{FA3CF2EF-CAF3-BC6E-54C4-D240A5B5169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265958" y="1927059"/>
                <a:ext cx="18000" cy="18000"/>
              </a:xfrm>
              <a:prstGeom prst="rect">
                <a:avLst/>
              </a:prstGeom>
            </p:spPr>
          </p:pic>
        </mc:Fallback>
      </mc:AlternateContent>
      <p:pic>
        <p:nvPicPr>
          <p:cNvPr id="12" name="Picture 3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47A2B4F5-A8EE-FA26-3223-CB44EDED2E3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750"/>
          <a:stretch>
            <a:fillRect/>
          </a:stretch>
        </p:blipFill>
        <p:spPr bwMode="auto">
          <a:xfrm>
            <a:off x="4051792" y="1194454"/>
            <a:ext cx="6112282" cy="414147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Imagem 12" descr="Logotipo, nome da empresa&#10;&#10;Descrição gerada automaticamente">
            <a:extLst>
              <a:ext uri="{FF2B5EF4-FFF2-40B4-BE49-F238E27FC236}">
                <a16:creationId xmlns:a16="http://schemas.microsoft.com/office/drawing/2014/main" id="{E5EE562B-A621-096E-7B6D-FAF850AD02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43732"/>
          <a:stretch>
            <a:fillRect/>
          </a:stretch>
        </p:blipFill>
        <p:spPr bwMode="auto">
          <a:xfrm>
            <a:off x="383248" y="5543288"/>
            <a:ext cx="2543499" cy="943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ítulo 13">
            <a:extLst>
              <a:ext uri="{FF2B5EF4-FFF2-40B4-BE49-F238E27FC236}">
                <a16:creationId xmlns:a16="http://schemas.microsoft.com/office/drawing/2014/main" id="{B26588A5-025B-1C3E-29E2-FB28D351F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619" y="435751"/>
            <a:ext cx="8596668" cy="1320800"/>
          </a:xfrm>
        </p:spPr>
        <p:txBody>
          <a:bodyPr>
            <a:normAutofit/>
          </a:bodyPr>
          <a:lstStyle/>
          <a:p>
            <a:r>
              <a:rPr lang="pt-BR" sz="4200" b="1" dirty="0">
                <a:solidFill>
                  <a:schemeClr val="tx1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  <a:t>CERTIFICADO</a:t>
            </a:r>
          </a:p>
        </p:txBody>
      </p:sp>
      <p:sp>
        <p:nvSpPr>
          <p:cNvPr id="15" name="Espaço Reservado para Conteúdo 14">
            <a:extLst>
              <a:ext uri="{FF2B5EF4-FFF2-40B4-BE49-F238E27FC236}">
                <a16:creationId xmlns:a16="http://schemas.microsoft.com/office/drawing/2014/main" id="{CC169A31-41D3-2078-541B-8E40136B61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7306" y="1555294"/>
            <a:ext cx="8596668" cy="1125103"/>
          </a:xfrm>
        </p:spPr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pt-BR" sz="36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RAPHAEL LOPES GONÇALVES</a:t>
            </a:r>
            <a:endParaRPr lang="pt-BR" sz="38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pt-BR" sz="24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CPF: 310.819.878-55</a:t>
            </a:r>
          </a:p>
        </p:txBody>
      </p:sp>
      <p:sp>
        <p:nvSpPr>
          <p:cNvPr id="16" name="Espaço Reservado para Conteúdo 14">
            <a:extLst>
              <a:ext uri="{FF2B5EF4-FFF2-40B4-BE49-F238E27FC236}">
                <a16:creationId xmlns:a16="http://schemas.microsoft.com/office/drawing/2014/main" id="{9365E93A-DB21-10DB-FA4F-F3E33227C41F}"/>
              </a:ext>
            </a:extLst>
          </p:cNvPr>
          <p:cNvSpPr txBox="1">
            <a:spLocks/>
          </p:cNvSpPr>
          <p:nvPr/>
        </p:nvSpPr>
        <p:spPr>
          <a:xfrm>
            <a:off x="1797306" y="3077370"/>
            <a:ext cx="8596668" cy="214806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Completou com êxito o treinamento: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Precipitador Eletrostático: Princípio de Funcionamento e Principais Componentes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Realizado na data: 28/10/2025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Carga horária: 08 horas</a:t>
            </a:r>
          </a:p>
        </p:txBody>
      </p:sp>
      <p:sp>
        <p:nvSpPr>
          <p:cNvPr id="2" name="Espaço Reservado para Conteúdo 14">
            <a:extLst>
              <a:ext uri="{FF2B5EF4-FFF2-40B4-BE49-F238E27FC236}">
                <a16:creationId xmlns:a16="http://schemas.microsoft.com/office/drawing/2014/main" id="{38543488-18E6-8449-4416-DDB03476C9CD}"/>
              </a:ext>
            </a:extLst>
          </p:cNvPr>
          <p:cNvSpPr txBox="1">
            <a:spLocks/>
          </p:cNvSpPr>
          <p:nvPr/>
        </p:nvSpPr>
        <p:spPr>
          <a:xfrm>
            <a:off x="3597215" y="5918635"/>
            <a:ext cx="1999430" cy="7157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Wingdings 3" charset="2"/>
              <a:buNone/>
            </a:pPr>
            <a:r>
              <a:rPr lang="pt-BR" sz="12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Eng° Celso Gouveia</a:t>
            </a:r>
          </a:p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Wingdings 3" charset="2"/>
              <a:buNone/>
            </a:pPr>
            <a:r>
              <a:rPr lang="pt-BR" sz="12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Weghaux Energy LTDA</a:t>
            </a:r>
          </a:p>
        </p:txBody>
      </p:sp>
      <p:cxnSp>
        <p:nvCxnSpPr>
          <p:cNvPr id="3" name="Conector reto 2">
            <a:extLst>
              <a:ext uri="{FF2B5EF4-FFF2-40B4-BE49-F238E27FC236}">
                <a16:creationId xmlns:a16="http://schemas.microsoft.com/office/drawing/2014/main" id="{DD12AE26-BC78-5B89-C00B-2521ECDD4CCA}"/>
              </a:ext>
            </a:extLst>
          </p:cNvPr>
          <p:cNvCxnSpPr/>
          <p:nvPr/>
        </p:nvCxnSpPr>
        <p:spPr>
          <a:xfrm>
            <a:off x="3381032" y="5865425"/>
            <a:ext cx="25510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01311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EBD901-5F84-B17B-D6F1-F02A14E387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10811882-B69B-1602-705E-2BEFFD1B629A}"/>
              </a:ext>
            </a:extLst>
          </p:cNvPr>
          <p:cNvSpPr/>
          <p:nvPr/>
        </p:nvSpPr>
        <p:spPr>
          <a:xfrm>
            <a:off x="0" y="0"/>
            <a:ext cx="233310" cy="6858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59E2A126-00F8-3A96-E0BE-1C3991B53A95}"/>
              </a:ext>
            </a:extLst>
          </p:cNvPr>
          <p:cNvSpPr/>
          <p:nvPr/>
        </p:nvSpPr>
        <p:spPr>
          <a:xfrm>
            <a:off x="233309" y="-13447"/>
            <a:ext cx="2843377" cy="6858000"/>
          </a:xfrm>
          <a:prstGeom prst="rect">
            <a:avLst/>
          </a:prstGeom>
          <a:pattFill prst="pct5">
            <a:fgClr>
              <a:schemeClr val="tx2">
                <a:lumMod val="75000"/>
              </a:schemeClr>
            </a:fgClr>
            <a:bgClr>
              <a:schemeClr val="bg1">
                <a:lumMod val="85000"/>
              </a:schemeClr>
            </a:bgClr>
          </a:patt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2">
            <p14:nvContentPartPr>
              <p14:cNvPr id="8" name="Tinta 7">
                <a:extLst>
                  <a:ext uri="{FF2B5EF4-FFF2-40B4-BE49-F238E27FC236}">
                    <a16:creationId xmlns:a16="http://schemas.microsoft.com/office/drawing/2014/main" id="{E0F7577B-3C7B-1C37-2871-B4A474A9BFF8}"/>
                  </a:ext>
                </a:extLst>
              </p14:cNvPr>
              <p14:cNvContentPartPr/>
              <p14:nvPr/>
            </p14:nvContentPartPr>
            <p14:xfrm>
              <a:off x="13274598" y="1935699"/>
              <a:ext cx="360" cy="360"/>
            </p14:xfrm>
          </p:contentPart>
        </mc:Choice>
        <mc:Fallback xmlns="">
          <p:pic>
            <p:nvPicPr>
              <p:cNvPr id="8" name="Tinta 7">
                <a:extLst>
                  <a:ext uri="{FF2B5EF4-FFF2-40B4-BE49-F238E27FC236}">
                    <a16:creationId xmlns:a16="http://schemas.microsoft.com/office/drawing/2014/main" id="{E0F7577B-3C7B-1C37-2871-B4A474A9BFF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265958" y="1927059"/>
                <a:ext cx="18000" cy="18000"/>
              </a:xfrm>
              <a:prstGeom prst="rect">
                <a:avLst/>
              </a:prstGeom>
            </p:spPr>
          </p:pic>
        </mc:Fallback>
      </mc:AlternateContent>
      <p:pic>
        <p:nvPicPr>
          <p:cNvPr id="12" name="Picture 3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A074FE9F-1B52-9B75-7738-62ADDAC243C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750"/>
          <a:stretch>
            <a:fillRect/>
          </a:stretch>
        </p:blipFill>
        <p:spPr bwMode="auto">
          <a:xfrm>
            <a:off x="4051792" y="1194454"/>
            <a:ext cx="6112282" cy="414147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Imagem 12" descr="Logotipo, nome da empresa&#10;&#10;Descrição gerada automaticamente">
            <a:extLst>
              <a:ext uri="{FF2B5EF4-FFF2-40B4-BE49-F238E27FC236}">
                <a16:creationId xmlns:a16="http://schemas.microsoft.com/office/drawing/2014/main" id="{FF702095-8543-7E08-9AC1-E0ECC743C5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43732"/>
          <a:stretch>
            <a:fillRect/>
          </a:stretch>
        </p:blipFill>
        <p:spPr bwMode="auto">
          <a:xfrm>
            <a:off x="383248" y="5543288"/>
            <a:ext cx="2543499" cy="943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ítulo 13">
            <a:extLst>
              <a:ext uri="{FF2B5EF4-FFF2-40B4-BE49-F238E27FC236}">
                <a16:creationId xmlns:a16="http://schemas.microsoft.com/office/drawing/2014/main" id="{4D01998C-E9E7-9DA7-5609-85378FE05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619" y="435751"/>
            <a:ext cx="8596668" cy="1320800"/>
          </a:xfrm>
        </p:spPr>
        <p:txBody>
          <a:bodyPr>
            <a:normAutofit/>
          </a:bodyPr>
          <a:lstStyle/>
          <a:p>
            <a:r>
              <a:rPr lang="pt-BR" sz="4200" b="1" dirty="0">
                <a:solidFill>
                  <a:schemeClr val="tx1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  <a:t>CERTIFICADO</a:t>
            </a:r>
          </a:p>
        </p:txBody>
      </p:sp>
      <p:sp>
        <p:nvSpPr>
          <p:cNvPr id="15" name="Espaço Reservado para Conteúdo 14">
            <a:extLst>
              <a:ext uri="{FF2B5EF4-FFF2-40B4-BE49-F238E27FC236}">
                <a16:creationId xmlns:a16="http://schemas.microsoft.com/office/drawing/2014/main" id="{208852C4-5822-A9D9-2786-7BF7DB334A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7306" y="1555294"/>
            <a:ext cx="8596668" cy="1125103"/>
          </a:xfrm>
        </p:spPr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pt-BR" sz="36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DIOGO DE OLIVEIRA MARQUES</a:t>
            </a:r>
            <a:endParaRPr lang="pt-BR" sz="38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pt-BR" sz="24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CPF: 077.433.757-57</a:t>
            </a:r>
          </a:p>
        </p:txBody>
      </p:sp>
      <p:sp>
        <p:nvSpPr>
          <p:cNvPr id="16" name="Espaço Reservado para Conteúdo 14">
            <a:extLst>
              <a:ext uri="{FF2B5EF4-FFF2-40B4-BE49-F238E27FC236}">
                <a16:creationId xmlns:a16="http://schemas.microsoft.com/office/drawing/2014/main" id="{C9C49CBA-E82C-F308-C842-7748D6FA57B2}"/>
              </a:ext>
            </a:extLst>
          </p:cNvPr>
          <p:cNvSpPr txBox="1">
            <a:spLocks/>
          </p:cNvSpPr>
          <p:nvPr/>
        </p:nvSpPr>
        <p:spPr>
          <a:xfrm>
            <a:off x="1797306" y="3077370"/>
            <a:ext cx="8596668" cy="214806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Completou com êxito o treinamento: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Precipitador Eletrostático: Princípio de Funcionamento e Principais Componentes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Realizado na data: 28/10/2025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Carga horária: 08 horas</a:t>
            </a:r>
          </a:p>
        </p:txBody>
      </p:sp>
      <p:sp>
        <p:nvSpPr>
          <p:cNvPr id="2" name="Espaço Reservado para Conteúdo 14">
            <a:extLst>
              <a:ext uri="{FF2B5EF4-FFF2-40B4-BE49-F238E27FC236}">
                <a16:creationId xmlns:a16="http://schemas.microsoft.com/office/drawing/2014/main" id="{1B619743-DD6F-77D9-5BC3-8F0F59F5BEB5}"/>
              </a:ext>
            </a:extLst>
          </p:cNvPr>
          <p:cNvSpPr txBox="1">
            <a:spLocks/>
          </p:cNvSpPr>
          <p:nvPr/>
        </p:nvSpPr>
        <p:spPr>
          <a:xfrm>
            <a:off x="3597215" y="5918635"/>
            <a:ext cx="1999430" cy="7157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Wingdings 3" charset="2"/>
              <a:buNone/>
            </a:pPr>
            <a:r>
              <a:rPr lang="pt-BR" sz="12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Eng° Celso Gouveia</a:t>
            </a:r>
          </a:p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Wingdings 3" charset="2"/>
              <a:buNone/>
            </a:pPr>
            <a:r>
              <a:rPr lang="pt-BR" sz="12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Weghaux Energy LTDA</a:t>
            </a:r>
          </a:p>
        </p:txBody>
      </p:sp>
      <p:cxnSp>
        <p:nvCxnSpPr>
          <p:cNvPr id="3" name="Conector reto 2">
            <a:extLst>
              <a:ext uri="{FF2B5EF4-FFF2-40B4-BE49-F238E27FC236}">
                <a16:creationId xmlns:a16="http://schemas.microsoft.com/office/drawing/2014/main" id="{F35262B6-0D71-54B0-5ED3-513D3E05C595}"/>
              </a:ext>
            </a:extLst>
          </p:cNvPr>
          <p:cNvCxnSpPr/>
          <p:nvPr/>
        </p:nvCxnSpPr>
        <p:spPr>
          <a:xfrm>
            <a:off x="3381032" y="5865425"/>
            <a:ext cx="25510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23751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EC74F9-42CC-521F-831F-1572E15E24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598E0AD5-501C-BCD6-692C-DC5F59D23390}"/>
              </a:ext>
            </a:extLst>
          </p:cNvPr>
          <p:cNvSpPr/>
          <p:nvPr/>
        </p:nvSpPr>
        <p:spPr>
          <a:xfrm>
            <a:off x="0" y="0"/>
            <a:ext cx="233310" cy="6858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4BF6B6DD-165A-9141-F4FB-DE3DBDE2386B}"/>
              </a:ext>
            </a:extLst>
          </p:cNvPr>
          <p:cNvSpPr/>
          <p:nvPr/>
        </p:nvSpPr>
        <p:spPr>
          <a:xfrm>
            <a:off x="233309" y="-13447"/>
            <a:ext cx="2843377" cy="6858000"/>
          </a:xfrm>
          <a:prstGeom prst="rect">
            <a:avLst/>
          </a:prstGeom>
          <a:pattFill prst="pct5">
            <a:fgClr>
              <a:schemeClr val="tx2">
                <a:lumMod val="75000"/>
              </a:schemeClr>
            </a:fgClr>
            <a:bgClr>
              <a:schemeClr val="bg1">
                <a:lumMod val="85000"/>
              </a:schemeClr>
            </a:bgClr>
          </a:patt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2">
            <p14:nvContentPartPr>
              <p14:cNvPr id="8" name="Tinta 7">
                <a:extLst>
                  <a:ext uri="{FF2B5EF4-FFF2-40B4-BE49-F238E27FC236}">
                    <a16:creationId xmlns:a16="http://schemas.microsoft.com/office/drawing/2014/main" id="{5A0BBC93-143E-7C07-60D3-B15CFD968C17}"/>
                  </a:ext>
                </a:extLst>
              </p14:cNvPr>
              <p14:cNvContentPartPr/>
              <p14:nvPr/>
            </p14:nvContentPartPr>
            <p14:xfrm>
              <a:off x="13274598" y="1935699"/>
              <a:ext cx="360" cy="360"/>
            </p14:xfrm>
          </p:contentPart>
        </mc:Choice>
        <mc:Fallback xmlns="">
          <p:pic>
            <p:nvPicPr>
              <p:cNvPr id="8" name="Tinta 7">
                <a:extLst>
                  <a:ext uri="{FF2B5EF4-FFF2-40B4-BE49-F238E27FC236}">
                    <a16:creationId xmlns:a16="http://schemas.microsoft.com/office/drawing/2014/main" id="{5A0BBC93-143E-7C07-60D3-B15CFD968C1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265958" y="1927059"/>
                <a:ext cx="18000" cy="18000"/>
              </a:xfrm>
              <a:prstGeom prst="rect">
                <a:avLst/>
              </a:prstGeom>
            </p:spPr>
          </p:pic>
        </mc:Fallback>
      </mc:AlternateContent>
      <p:pic>
        <p:nvPicPr>
          <p:cNvPr id="12" name="Picture 3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DF5CEF27-B536-D515-7DB9-6782588D2D2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750"/>
          <a:stretch>
            <a:fillRect/>
          </a:stretch>
        </p:blipFill>
        <p:spPr bwMode="auto">
          <a:xfrm>
            <a:off x="4051792" y="1194454"/>
            <a:ext cx="6112282" cy="414147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Imagem 12" descr="Logotipo, nome da empresa&#10;&#10;Descrição gerada automaticamente">
            <a:extLst>
              <a:ext uri="{FF2B5EF4-FFF2-40B4-BE49-F238E27FC236}">
                <a16:creationId xmlns:a16="http://schemas.microsoft.com/office/drawing/2014/main" id="{363CA411-3704-90BD-58EF-83853FDB58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43732"/>
          <a:stretch>
            <a:fillRect/>
          </a:stretch>
        </p:blipFill>
        <p:spPr bwMode="auto">
          <a:xfrm>
            <a:off x="383248" y="5543288"/>
            <a:ext cx="2543499" cy="943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ítulo 13">
            <a:extLst>
              <a:ext uri="{FF2B5EF4-FFF2-40B4-BE49-F238E27FC236}">
                <a16:creationId xmlns:a16="http://schemas.microsoft.com/office/drawing/2014/main" id="{D0CCDAAC-6B4B-D048-86C7-C31193AFC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619" y="435751"/>
            <a:ext cx="8596668" cy="1320800"/>
          </a:xfrm>
        </p:spPr>
        <p:txBody>
          <a:bodyPr>
            <a:normAutofit/>
          </a:bodyPr>
          <a:lstStyle/>
          <a:p>
            <a:r>
              <a:rPr lang="pt-BR" sz="4200" b="1" dirty="0">
                <a:solidFill>
                  <a:schemeClr val="tx1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  <a:t>CERTIFICADO</a:t>
            </a:r>
          </a:p>
        </p:txBody>
      </p:sp>
      <p:sp>
        <p:nvSpPr>
          <p:cNvPr id="15" name="Espaço Reservado para Conteúdo 14">
            <a:extLst>
              <a:ext uri="{FF2B5EF4-FFF2-40B4-BE49-F238E27FC236}">
                <a16:creationId xmlns:a16="http://schemas.microsoft.com/office/drawing/2014/main" id="{6C24BABD-51D4-9FD7-FC7C-F978947750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7306" y="1555294"/>
            <a:ext cx="8596668" cy="1125103"/>
          </a:xfrm>
        </p:spPr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pt-BR" sz="36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EMERSON PAIVA</a:t>
            </a:r>
            <a:endParaRPr lang="pt-BR" sz="38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pt-BR" sz="24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CPF: 185.715.758-35</a:t>
            </a:r>
          </a:p>
        </p:txBody>
      </p:sp>
      <p:sp>
        <p:nvSpPr>
          <p:cNvPr id="16" name="Espaço Reservado para Conteúdo 14">
            <a:extLst>
              <a:ext uri="{FF2B5EF4-FFF2-40B4-BE49-F238E27FC236}">
                <a16:creationId xmlns:a16="http://schemas.microsoft.com/office/drawing/2014/main" id="{4E3DB95B-E160-28F4-E566-FE8F9B2440F8}"/>
              </a:ext>
            </a:extLst>
          </p:cNvPr>
          <p:cNvSpPr txBox="1">
            <a:spLocks/>
          </p:cNvSpPr>
          <p:nvPr/>
        </p:nvSpPr>
        <p:spPr>
          <a:xfrm>
            <a:off x="1797306" y="3077370"/>
            <a:ext cx="8596668" cy="214806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Completou com êxito o treinamento: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Precipitador Eletrostático: Princípio de Funcionamento e Principais Componentes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Realizado na data: 28/10/2025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Carga horária: 08 horas</a:t>
            </a:r>
          </a:p>
        </p:txBody>
      </p:sp>
      <p:sp>
        <p:nvSpPr>
          <p:cNvPr id="2" name="Espaço Reservado para Conteúdo 14">
            <a:extLst>
              <a:ext uri="{FF2B5EF4-FFF2-40B4-BE49-F238E27FC236}">
                <a16:creationId xmlns:a16="http://schemas.microsoft.com/office/drawing/2014/main" id="{97EB1CAC-B62E-0C44-4488-AEE0694FD071}"/>
              </a:ext>
            </a:extLst>
          </p:cNvPr>
          <p:cNvSpPr txBox="1">
            <a:spLocks/>
          </p:cNvSpPr>
          <p:nvPr/>
        </p:nvSpPr>
        <p:spPr>
          <a:xfrm>
            <a:off x="3597215" y="5918635"/>
            <a:ext cx="1999430" cy="7157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Wingdings 3" charset="2"/>
              <a:buNone/>
            </a:pPr>
            <a:r>
              <a:rPr lang="pt-BR" sz="12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Eng° Celso Gouveia</a:t>
            </a:r>
          </a:p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Wingdings 3" charset="2"/>
              <a:buNone/>
            </a:pPr>
            <a:r>
              <a:rPr lang="pt-BR" sz="12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Weghaux Energy LTDA</a:t>
            </a:r>
          </a:p>
        </p:txBody>
      </p:sp>
      <p:cxnSp>
        <p:nvCxnSpPr>
          <p:cNvPr id="3" name="Conector reto 2">
            <a:extLst>
              <a:ext uri="{FF2B5EF4-FFF2-40B4-BE49-F238E27FC236}">
                <a16:creationId xmlns:a16="http://schemas.microsoft.com/office/drawing/2014/main" id="{F660C130-78AF-33BB-E5C6-31F79C8850F2}"/>
              </a:ext>
            </a:extLst>
          </p:cNvPr>
          <p:cNvCxnSpPr/>
          <p:nvPr/>
        </p:nvCxnSpPr>
        <p:spPr>
          <a:xfrm>
            <a:off x="3381032" y="5865425"/>
            <a:ext cx="25510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67885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7CDE6C-A687-FAFE-EB2D-F8B612995E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CE8FE0F7-0E78-CB96-D59E-8B00197ADDE4}"/>
              </a:ext>
            </a:extLst>
          </p:cNvPr>
          <p:cNvSpPr/>
          <p:nvPr/>
        </p:nvSpPr>
        <p:spPr>
          <a:xfrm>
            <a:off x="0" y="0"/>
            <a:ext cx="233310" cy="6858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02BBEBAB-2CFE-06CE-E773-55F28F441FD0}"/>
              </a:ext>
            </a:extLst>
          </p:cNvPr>
          <p:cNvSpPr/>
          <p:nvPr/>
        </p:nvSpPr>
        <p:spPr>
          <a:xfrm>
            <a:off x="233309" y="-13447"/>
            <a:ext cx="2843377" cy="6858000"/>
          </a:xfrm>
          <a:prstGeom prst="rect">
            <a:avLst/>
          </a:prstGeom>
          <a:pattFill prst="pct5">
            <a:fgClr>
              <a:schemeClr val="tx2">
                <a:lumMod val="75000"/>
              </a:schemeClr>
            </a:fgClr>
            <a:bgClr>
              <a:schemeClr val="bg1">
                <a:lumMod val="85000"/>
              </a:schemeClr>
            </a:bgClr>
          </a:patt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2">
            <p14:nvContentPartPr>
              <p14:cNvPr id="8" name="Tinta 7">
                <a:extLst>
                  <a:ext uri="{FF2B5EF4-FFF2-40B4-BE49-F238E27FC236}">
                    <a16:creationId xmlns:a16="http://schemas.microsoft.com/office/drawing/2014/main" id="{8D61CCA1-B361-1FDE-E05D-949BD10E49DB}"/>
                  </a:ext>
                </a:extLst>
              </p14:cNvPr>
              <p14:cNvContentPartPr/>
              <p14:nvPr/>
            </p14:nvContentPartPr>
            <p14:xfrm>
              <a:off x="13274598" y="1935699"/>
              <a:ext cx="360" cy="360"/>
            </p14:xfrm>
          </p:contentPart>
        </mc:Choice>
        <mc:Fallback xmlns="">
          <p:pic>
            <p:nvPicPr>
              <p:cNvPr id="8" name="Tinta 7">
                <a:extLst>
                  <a:ext uri="{FF2B5EF4-FFF2-40B4-BE49-F238E27FC236}">
                    <a16:creationId xmlns:a16="http://schemas.microsoft.com/office/drawing/2014/main" id="{8D61CCA1-B361-1FDE-E05D-949BD10E49D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265958" y="1927059"/>
                <a:ext cx="18000" cy="18000"/>
              </a:xfrm>
              <a:prstGeom prst="rect">
                <a:avLst/>
              </a:prstGeom>
            </p:spPr>
          </p:pic>
        </mc:Fallback>
      </mc:AlternateContent>
      <p:pic>
        <p:nvPicPr>
          <p:cNvPr id="12" name="Picture 3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AC069098-7211-3DA0-0739-5F6845ECB7C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750"/>
          <a:stretch>
            <a:fillRect/>
          </a:stretch>
        </p:blipFill>
        <p:spPr bwMode="auto">
          <a:xfrm>
            <a:off x="4051792" y="1194454"/>
            <a:ext cx="6112282" cy="414147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Imagem 12" descr="Logotipo, nome da empresa&#10;&#10;Descrição gerada automaticamente">
            <a:extLst>
              <a:ext uri="{FF2B5EF4-FFF2-40B4-BE49-F238E27FC236}">
                <a16:creationId xmlns:a16="http://schemas.microsoft.com/office/drawing/2014/main" id="{CC349A2F-98A6-753D-9646-E013B1FC24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43732"/>
          <a:stretch>
            <a:fillRect/>
          </a:stretch>
        </p:blipFill>
        <p:spPr bwMode="auto">
          <a:xfrm>
            <a:off x="383248" y="5543288"/>
            <a:ext cx="2543499" cy="943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ítulo 13">
            <a:extLst>
              <a:ext uri="{FF2B5EF4-FFF2-40B4-BE49-F238E27FC236}">
                <a16:creationId xmlns:a16="http://schemas.microsoft.com/office/drawing/2014/main" id="{0DC683DD-BF49-CD5B-C39F-226CBF308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619" y="435751"/>
            <a:ext cx="8596668" cy="1320800"/>
          </a:xfrm>
        </p:spPr>
        <p:txBody>
          <a:bodyPr>
            <a:normAutofit/>
          </a:bodyPr>
          <a:lstStyle/>
          <a:p>
            <a:r>
              <a:rPr lang="pt-BR" sz="4200" b="1" dirty="0">
                <a:solidFill>
                  <a:schemeClr val="tx1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  <a:t>CERTIFICADO</a:t>
            </a:r>
          </a:p>
        </p:txBody>
      </p:sp>
      <p:sp>
        <p:nvSpPr>
          <p:cNvPr id="15" name="Espaço Reservado para Conteúdo 14">
            <a:extLst>
              <a:ext uri="{FF2B5EF4-FFF2-40B4-BE49-F238E27FC236}">
                <a16:creationId xmlns:a16="http://schemas.microsoft.com/office/drawing/2014/main" id="{B92D07E4-A00B-3A45-2805-9E36039B06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7306" y="1555294"/>
            <a:ext cx="8596668" cy="1125103"/>
          </a:xfrm>
        </p:spPr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pt-BR" sz="36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BRUNO DE MATOS BRIZZI</a:t>
            </a:r>
            <a:endParaRPr lang="pt-BR" sz="38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pt-BR" sz="24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CPF: 303.037.238-31</a:t>
            </a:r>
          </a:p>
        </p:txBody>
      </p:sp>
      <p:sp>
        <p:nvSpPr>
          <p:cNvPr id="16" name="Espaço Reservado para Conteúdo 14">
            <a:extLst>
              <a:ext uri="{FF2B5EF4-FFF2-40B4-BE49-F238E27FC236}">
                <a16:creationId xmlns:a16="http://schemas.microsoft.com/office/drawing/2014/main" id="{6F2453B0-BFF4-317C-D760-2671D252969A}"/>
              </a:ext>
            </a:extLst>
          </p:cNvPr>
          <p:cNvSpPr txBox="1">
            <a:spLocks/>
          </p:cNvSpPr>
          <p:nvPr/>
        </p:nvSpPr>
        <p:spPr>
          <a:xfrm>
            <a:off x="1797306" y="3077370"/>
            <a:ext cx="8596668" cy="214806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Completou com êxito o treinamento: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Precipitador Eletrostático: Princípio de Funcionamento e Principais Componentes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Realizado na data: 28/10/2025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Carga horária: 08 horas</a:t>
            </a:r>
          </a:p>
        </p:txBody>
      </p:sp>
      <p:sp>
        <p:nvSpPr>
          <p:cNvPr id="2" name="Espaço Reservado para Conteúdo 14">
            <a:extLst>
              <a:ext uri="{FF2B5EF4-FFF2-40B4-BE49-F238E27FC236}">
                <a16:creationId xmlns:a16="http://schemas.microsoft.com/office/drawing/2014/main" id="{DFA7A6CD-9F34-42B5-D84A-526CB675FD0D}"/>
              </a:ext>
            </a:extLst>
          </p:cNvPr>
          <p:cNvSpPr txBox="1">
            <a:spLocks/>
          </p:cNvSpPr>
          <p:nvPr/>
        </p:nvSpPr>
        <p:spPr>
          <a:xfrm>
            <a:off x="3597215" y="5918635"/>
            <a:ext cx="1999430" cy="7157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Wingdings 3" charset="2"/>
              <a:buNone/>
            </a:pPr>
            <a:r>
              <a:rPr lang="pt-BR" sz="12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Eng° Celso Gouveia</a:t>
            </a:r>
          </a:p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Wingdings 3" charset="2"/>
              <a:buNone/>
            </a:pPr>
            <a:r>
              <a:rPr lang="pt-BR" sz="12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Weghaux Energy LTDA</a:t>
            </a:r>
          </a:p>
        </p:txBody>
      </p:sp>
      <p:cxnSp>
        <p:nvCxnSpPr>
          <p:cNvPr id="3" name="Conector reto 2">
            <a:extLst>
              <a:ext uri="{FF2B5EF4-FFF2-40B4-BE49-F238E27FC236}">
                <a16:creationId xmlns:a16="http://schemas.microsoft.com/office/drawing/2014/main" id="{443C0073-6FBB-5CCA-2E42-ADCBE285E8A5}"/>
              </a:ext>
            </a:extLst>
          </p:cNvPr>
          <p:cNvCxnSpPr/>
          <p:nvPr/>
        </p:nvCxnSpPr>
        <p:spPr>
          <a:xfrm>
            <a:off x="3381032" y="5865425"/>
            <a:ext cx="25510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94024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1617F8-38F0-EC8E-98F0-E75E25E453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29466F1B-0DFF-19B4-3116-34AF41203959}"/>
              </a:ext>
            </a:extLst>
          </p:cNvPr>
          <p:cNvSpPr/>
          <p:nvPr/>
        </p:nvSpPr>
        <p:spPr>
          <a:xfrm>
            <a:off x="0" y="0"/>
            <a:ext cx="233310" cy="6858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C1DA7C45-E540-C65B-2851-EF2626AE332C}"/>
              </a:ext>
            </a:extLst>
          </p:cNvPr>
          <p:cNvSpPr/>
          <p:nvPr/>
        </p:nvSpPr>
        <p:spPr>
          <a:xfrm>
            <a:off x="233309" y="-13447"/>
            <a:ext cx="2843377" cy="6858000"/>
          </a:xfrm>
          <a:prstGeom prst="rect">
            <a:avLst/>
          </a:prstGeom>
          <a:pattFill prst="pct5">
            <a:fgClr>
              <a:schemeClr val="tx2">
                <a:lumMod val="75000"/>
              </a:schemeClr>
            </a:fgClr>
            <a:bgClr>
              <a:schemeClr val="bg1">
                <a:lumMod val="85000"/>
              </a:schemeClr>
            </a:bgClr>
          </a:patt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2">
            <p14:nvContentPartPr>
              <p14:cNvPr id="8" name="Tinta 7">
                <a:extLst>
                  <a:ext uri="{FF2B5EF4-FFF2-40B4-BE49-F238E27FC236}">
                    <a16:creationId xmlns:a16="http://schemas.microsoft.com/office/drawing/2014/main" id="{FCBE5398-D5D7-3E68-124C-638DF4391024}"/>
                  </a:ext>
                </a:extLst>
              </p14:cNvPr>
              <p14:cNvContentPartPr/>
              <p14:nvPr/>
            </p14:nvContentPartPr>
            <p14:xfrm>
              <a:off x="13274598" y="1935699"/>
              <a:ext cx="360" cy="360"/>
            </p14:xfrm>
          </p:contentPart>
        </mc:Choice>
        <mc:Fallback xmlns="">
          <p:pic>
            <p:nvPicPr>
              <p:cNvPr id="8" name="Tinta 7">
                <a:extLst>
                  <a:ext uri="{FF2B5EF4-FFF2-40B4-BE49-F238E27FC236}">
                    <a16:creationId xmlns:a16="http://schemas.microsoft.com/office/drawing/2014/main" id="{FCBE5398-D5D7-3E68-124C-638DF439102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265958" y="1927059"/>
                <a:ext cx="18000" cy="18000"/>
              </a:xfrm>
              <a:prstGeom prst="rect">
                <a:avLst/>
              </a:prstGeom>
            </p:spPr>
          </p:pic>
        </mc:Fallback>
      </mc:AlternateContent>
      <p:pic>
        <p:nvPicPr>
          <p:cNvPr id="12" name="Picture 3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F0DE2F86-FD52-E265-B1CE-8CE96D8A9680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750"/>
          <a:stretch>
            <a:fillRect/>
          </a:stretch>
        </p:blipFill>
        <p:spPr bwMode="auto">
          <a:xfrm>
            <a:off x="4051792" y="1194454"/>
            <a:ext cx="6112282" cy="414147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Imagem 12" descr="Logotipo, nome da empresa&#10;&#10;Descrição gerada automaticamente">
            <a:extLst>
              <a:ext uri="{FF2B5EF4-FFF2-40B4-BE49-F238E27FC236}">
                <a16:creationId xmlns:a16="http://schemas.microsoft.com/office/drawing/2014/main" id="{5385709D-9BEB-3F8E-FE13-B2F6CFD7BC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43732"/>
          <a:stretch>
            <a:fillRect/>
          </a:stretch>
        </p:blipFill>
        <p:spPr bwMode="auto">
          <a:xfrm>
            <a:off x="383248" y="5543288"/>
            <a:ext cx="2543499" cy="943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ítulo 13">
            <a:extLst>
              <a:ext uri="{FF2B5EF4-FFF2-40B4-BE49-F238E27FC236}">
                <a16:creationId xmlns:a16="http://schemas.microsoft.com/office/drawing/2014/main" id="{83029FC7-12DE-96CB-63B8-DBCA7BA6D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619" y="435751"/>
            <a:ext cx="8596668" cy="1320800"/>
          </a:xfrm>
        </p:spPr>
        <p:txBody>
          <a:bodyPr>
            <a:normAutofit/>
          </a:bodyPr>
          <a:lstStyle/>
          <a:p>
            <a:r>
              <a:rPr lang="pt-BR" sz="4200" b="1" dirty="0">
                <a:solidFill>
                  <a:schemeClr val="tx1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  <a:t>CERTIFICADO</a:t>
            </a:r>
          </a:p>
        </p:txBody>
      </p:sp>
      <p:sp>
        <p:nvSpPr>
          <p:cNvPr id="15" name="Espaço Reservado para Conteúdo 14">
            <a:extLst>
              <a:ext uri="{FF2B5EF4-FFF2-40B4-BE49-F238E27FC236}">
                <a16:creationId xmlns:a16="http://schemas.microsoft.com/office/drawing/2014/main" id="{0B3E7D19-D433-0A33-EEF7-B2498BFBC4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7306" y="1555294"/>
            <a:ext cx="8596668" cy="1125103"/>
          </a:xfrm>
        </p:spPr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pt-BR" sz="36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JEFFERSON R. DA SILVA LIMA</a:t>
            </a:r>
            <a:endParaRPr lang="pt-BR" sz="38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pt-BR" sz="24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CPF: 309.736.918-08</a:t>
            </a:r>
          </a:p>
        </p:txBody>
      </p:sp>
      <p:sp>
        <p:nvSpPr>
          <p:cNvPr id="16" name="Espaço Reservado para Conteúdo 14">
            <a:extLst>
              <a:ext uri="{FF2B5EF4-FFF2-40B4-BE49-F238E27FC236}">
                <a16:creationId xmlns:a16="http://schemas.microsoft.com/office/drawing/2014/main" id="{ACFE4E58-4F02-6753-5B19-2A2D4EF7850D}"/>
              </a:ext>
            </a:extLst>
          </p:cNvPr>
          <p:cNvSpPr txBox="1">
            <a:spLocks/>
          </p:cNvSpPr>
          <p:nvPr/>
        </p:nvSpPr>
        <p:spPr>
          <a:xfrm>
            <a:off x="1797306" y="3077370"/>
            <a:ext cx="8596668" cy="214806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Completou com êxito o treinamento: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Precipitador Eletrostático: Princípio de Funcionamento e Principais Componentes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Realizado na data: 28/10/2025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Carga horária: 08 horas</a:t>
            </a:r>
          </a:p>
        </p:txBody>
      </p:sp>
      <p:sp>
        <p:nvSpPr>
          <p:cNvPr id="2" name="Espaço Reservado para Conteúdo 14">
            <a:extLst>
              <a:ext uri="{FF2B5EF4-FFF2-40B4-BE49-F238E27FC236}">
                <a16:creationId xmlns:a16="http://schemas.microsoft.com/office/drawing/2014/main" id="{76740003-4489-08B2-9148-F0EAB6986213}"/>
              </a:ext>
            </a:extLst>
          </p:cNvPr>
          <p:cNvSpPr txBox="1">
            <a:spLocks/>
          </p:cNvSpPr>
          <p:nvPr/>
        </p:nvSpPr>
        <p:spPr>
          <a:xfrm>
            <a:off x="3597215" y="5918635"/>
            <a:ext cx="1999430" cy="7157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Wingdings 3" charset="2"/>
              <a:buNone/>
            </a:pPr>
            <a:r>
              <a:rPr lang="pt-BR" sz="12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Eng° Celso Gouveia</a:t>
            </a:r>
          </a:p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Wingdings 3" charset="2"/>
              <a:buNone/>
            </a:pPr>
            <a:r>
              <a:rPr lang="pt-BR" sz="12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Weghaux Energy LTDA</a:t>
            </a:r>
          </a:p>
        </p:txBody>
      </p:sp>
      <p:cxnSp>
        <p:nvCxnSpPr>
          <p:cNvPr id="3" name="Conector reto 2">
            <a:extLst>
              <a:ext uri="{FF2B5EF4-FFF2-40B4-BE49-F238E27FC236}">
                <a16:creationId xmlns:a16="http://schemas.microsoft.com/office/drawing/2014/main" id="{E066E3D8-9479-1DBA-4AC8-44167CC9427D}"/>
              </a:ext>
            </a:extLst>
          </p:cNvPr>
          <p:cNvCxnSpPr/>
          <p:nvPr/>
        </p:nvCxnSpPr>
        <p:spPr>
          <a:xfrm>
            <a:off x="3381032" y="5865425"/>
            <a:ext cx="25510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99561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594B22-8185-D9A6-A51F-08A931F14C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CE451ED0-C511-6CCB-42DE-4E778172B3D2}"/>
              </a:ext>
            </a:extLst>
          </p:cNvPr>
          <p:cNvSpPr/>
          <p:nvPr/>
        </p:nvSpPr>
        <p:spPr>
          <a:xfrm>
            <a:off x="0" y="0"/>
            <a:ext cx="233310" cy="6858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C4E35C8C-9EEC-0F4D-5AFA-283A1323DB38}"/>
              </a:ext>
            </a:extLst>
          </p:cNvPr>
          <p:cNvSpPr/>
          <p:nvPr/>
        </p:nvSpPr>
        <p:spPr>
          <a:xfrm>
            <a:off x="233309" y="-13447"/>
            <a:ext cx="2843377" cy="6858000"/>
          </a:xfrm>
          <a:prstGeom prst="rect">
            <a:avLst/>
          </a:prstGeom>
          <a:pattFill prst="pct5">
            <a:fgClr>
              <a:schemeClr val="tx2">
                <a:lumMod val="75000"/>
              </a:schemeClr>
            </a:fgClr>
            <a:bgClr>
              <a:schemeClr val="bg1">
                <a:lumMod val="85000"/>
              </a:schemeClr>
            </a:bgClr>
          </a:patt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2">
            <p14:nvContentPartPr>
              <p14:cNvPr id="8" name="Tinta 7">
                <a:extLst>
                  <a:ext uri="{FF2B5EF4-FFF2-40B4-BE49-F238E27FC236}">
                    <a16:creationId xmlns:a16="http://schemas.microsoft.com/office/drawing/2014/main" id="{12C319E9-92FF-65EC-13BF-5B18ECF75E86}"/>
                  </a:ext>
                </a:extLst>
              </p14:cNvPr>
              <p14:cNvContentPartPr/>
              <p14:nvPr/>
            </p14:nvContentPartPr>
            <p14:xfrm>
              <a:off x="13274598" y="1935699"/>
              <a:ext cx="360" cy="360"/>
            </p14:xfrm>
          </p:contentPart>
        </mc:Choice>
        <mc:Fallback xmlns="">
          <p:pic>
            <p:nvPicPr>
              <p:cNvPr id="8" name="Tinta 7">
                <a:extLst>
                  <a:ext uri="{FF2B5EF4-FFF2-40B4-BE49-F238E27FC236}">
                    <a16:creationId xmlns:a16="http://schemas.microsoft.com/office/drawing/2014/main" id="{12C319E9-92FF-65EC-13BF-5B18ECF75E8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265958" y="1927059"/>
                <a:ext cx="18000" cy="18000"/>
              </a:xfrm>
              <a:prstGeom prst="rect">
                <a:avLst/>
              </a:prstGeom>
            </p:spPr>
          </p:pic>
        </mc:Fallback>
      </mc:AlternateContent>
      <p:pic>
        <p:nvPicPr>
          <p:cNvPr id="12" name="Picture 3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25D1DA7E-32E3-0CE9-CE85-688388FF1691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750"/>
          <a:stretch>
            <a:fillRect/>
          </a:stretch>
        </p:blipFill>
        <p:spPr bwMode="auto">
          <a:xfrm>
            <a:off x="4051792" y="1194454"/>
            <a:ext cx="6112282" cy="414147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Imagem 12" descr="Logotipo, nome da empresa&#10;&#10;Descrição gerada automaticamente">
            <a:extLst>
              <a:ext uri="{FF2B5EF4-FFF2-40B4-BE49-F238E27FC236}">
                <a16:creationId xmlns:a16="http://schemas.microsoft.com/office/drawing/2014/main" id="{DB1866DA-9671-12EF-7FF0-F7201939DB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43732"/>
          <a:stretch>
            <a:fillRect/>
          </a:stretch>
        </p:blipFill>
        <p:spPr bwMode="auto">
          <a:xfrm>
            <a:off x="383248" y="5543288"/>
            <a:ext cx="2543499" cy="943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ítulo 13">
            <a:extLst>
              <a:ext uri="{FF2B5EF4-FFF2-40B4-BE49-F238E27FC236}">
                <a16:creationId xmlns:a16="http://schemas.microsoft.com/office/drawing/2014/main" id="{7DD45238-2AA6-26DE-D2C6-E5B1A1CF4B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619" y="435751"/>
            <a:ext cx="8596668" cy="1320800"/>
          </a:xfrm>
        </p:spPr>
        <p:txBody>
          <a:bodyPr>
            <a:normAutofit/>
          </a:bodyPr>
          <a:lstStyle/>
          <a:p>
            <a:r>
              <a:rPr lang="pt-BR" sz="4200" b="1" dirty="0">
                <a:solidFill>
                  <a:schemeClr val="tx1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  <a:t>CERTIFICADO</a:t>
            </a:r>
          </a:p>
        </p:txBody>
      </p:sp>
      <p:sp>
        <p:nvSpPr>
          <p:cNvPr id="15" name="Espaço Reservado para Conteúdo 14">
            <a:extLst>
              <a:ext uri="{FF2B5EF4-FFF2-40B4-BE49-F238E27FC236}">
                <a16:creationId xmlns:a16="http://schemas.microsoft.com/office/drawing/2014/main" id="{2F4DCB5B-7F60-ECCE-673E-10F25936B6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7306" y="1555294"/>
            <a:ext cx="8596668" cy="1125103"/>
          </a:xfrm>
        </p:spPr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pt-BR" sz="36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CARLOS H. DA CUNHA CIPRIANO</a:t>
            </a:r>
            <a:endParaRPr lang="pt-BR" sz="38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pt-BR" sz="24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CPF: 201.790.628-08</a:t>
            </a:r>
          </a:p>
        </p:txBody>
      </p:sp>
      <p:sp>
        <p:nvSpPr>
          <p:cNvPr id="16" name="Espaço Reservado para Conteúdo 14">
            <a:extLst>
              <a:ext uri="{FF2B5EF4-FFF2-40B4-BE49-F238E27FC236}">
                <a16:creationId xmlns:a16="http://schemas.microsoft.com/office/drawing/2014/main" id="{E085C52E-084D-4D01-E885-30938970283E}"/>
              </a:ext>
            </a:extLst>
          </p:cNvPr>
          <p:cNvSpPr txBox="1">
            <a:spLocks/>
          </p:cNvSpPr>
          <p:nvPr/>
        </p:nvSpPr>
        <p:spPr>
          <a:xfrm>
            <a:off x="1797306" y="3077370"/>
            <a:ext cx="8596668" cy="214806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Completou com êxito o treinamento: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Precipitador Eletrostático: Princípio de Funcionamento e Principais Componentes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Realizado na data: 28/10/2025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Carga horária: 08 horas</a:t>
            </a:r>
          </a:p>
        </p:txBody>
      </p:sp>
      <p:sp>
        <p:nvSpPr>
          <p:cNvPr id="2" name="Espaço Reservado para Conteúdo 14">
            <a:extLst>
              <a:ext uri="{FF2B5EF4-FFF2-40B4-BE49-F238E27FC236}">
                <a16:creationId xmlns:a16="http://schemas.microsoft.com/office/drawing/2014/main" id="{E48DFE8E-D95C-5FDE-913E-E6BA0366E6D0}"/>
              </a:ext>
            </a:extLst>
          </p:cNvPr>
          <p:cNvSpPr txBox="1">
            <a:spLocks/>
          </p:cNvSpPr>
          <p:nvPr/>
        </p:nvSpPr>
        <p:spPr>
          <a:xfrm>
            <a:off x="3597215" y="5918635"/>
            <a:ext cx="1999430" cy="7157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Wingdings 3" charset="2"/>
              <a:buNone/>
            </a:pPr>
            <a:r>
              <a:rPr lang="pt-BR" sz="12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Eng° Celso Gouveia</a:t>
            </a:r>
          </a:p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Wingdings 3" charset="2"/>
              <a:buNone/>
            </a:pPr>
            <a:r>
              <a:rPr lang="pt-BR" sz="12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Weghaux Energy LTDA</a:t>
            </a:r>
          </a:p>
        </p:txBody>
      </p:sp>
      <p:cxnSp>
        <p:nvCxnSpPr>
          <p:cNvPr id="3" name="Conector reto 2">
            <a:extLst>
              <a:ext uri="{FF2B5EF4-FFF2-40B4-BE49-F238E27FC236}">
                <a16:creationId xmlns:a16="http://schemas.microsoft.com/office/drawing/2014/main" id="{0B2886B1-DA5B-EA10-6F6B-03064EDF4994}"/>
              </a:ext>
            </a:extLst>
          </p:cNvPr>
          <p:cNvCxnSpPr/>
          <p:nvPr/>
        </p:nvCxnSpPr>
        <p:spPr>
          <a:xfrm>
            <a:off x="3381032" y="5865425"/>
            <a:ext cx="25510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19877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00FB66-49C2-1B67-AA91-F1A4E23B0C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DC95E3C2-FD34-EB03-393D-0F874CF0CBEC}"/>
              </a:ext>
            </a:extLst>
          </p:cNvPr>
          <p:cNvSpPr/>
          <p:nvPr/>
        </p:nvSpPr>
        <p:spPr>
          <a:xfrm>
            <a:off x="0" y="0"/>
            <a:ext cx="233310" cy="6858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00E2688F-F5CA-C358-601B-F37D4C7D28B6}"/>
              </a:ext>
            </a:extLst>
          </p:cNvPr>
          <p:cNvSpPr/>
          <p:nvPr/>
        </p:nvSpPr>
        <p:spPr>
          <a:xfrm>
            <a:off x="233309" y="-13447"/>
            <a:ext cx="2843377" cy="6858000"/>
          </a:xfrm>
          <a:prstGeom prst="rect">
            <a:avLst/>
          </a:prstGeom>
          <a:pattFill prst="pct5">
            <a:fgClr>
              <a:schemeClr val="tx2">
                <a:lumMod val="75000"/>
              </a:schemeClr>
            </a:fgClr>
            <a:bgClr>
              <a:schemeClr val="bg1">
                <a:lumMod val="85000"/>
              </a:schemeClr>
            </a:bgClr>
          </a:patt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2">
            <p14:nvContentPartPr>
              <p14:cNvPr id="8" name="Tinta 7">
                <a:extLst>
                  <a:ext uri="{FF2B5EF4-FFF2-40B4-BE49-F238E27FC236}">
                    <a16:creationId xmlns:a16="http://schemas.microsoft.com/office/drawing/2014/main" id="{BAD7F2FC-0B0F-A2BE-CF24-7BD4CEC8E7A4}"/>
                  </a:ext>
                </a:extLst>
              </p14:cNvPr>
              <p14:cNvContentPartPr/>
              <p14:nvPr/>
            </p14:nvContentPartPr>
            <p14:xfrm>
              <a:off x="13274598" y="1935699"/>
              <a:ext cx="360" cy="360"/>
            </p14:xfrm>
          </p:contentPart>
        </mc:Choice>
        <mc:Fallback xmlns="">
          <p:pic>
            <p:nvPicPr>
              <p:cNvPr id="8" name="Tinta 7">
                <a:extLst>
                  <a:ext uri="{FF2B5EF4-FFF2-40B4-BE49-F238E27FC236}">
                    <a16:creationId xmlns:a16="http://schemas.microsoft.com/office/drawing/2014/main" id="{BAD7F2FC-0B0F-A2BE-CF24-7BD4CEC8E7A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265958" y="1927059"/>
                <a:ext cx="18000" cy="18000"/>
              </a:xfrm>
              <a:prstGeom prst="rect">
                <a:avLst/>
              </a:prstGeom>
            </p:spPr>
          </p:pic>
        </mc:Fallback>
      </mc:AlternateContent>
      <p:pic>
        <p:nvPicPr>
          <p:cNvPr id="12" name="Picture 3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1E06572B-AD66-EA90-A5BB-B7A20E1ADB8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750"/>
          <a:stretch>
            <a:fillRect/>
          </a:stretch>
        </p:blipFill>
        <p:spPr bwMode="auto">
          <a:xfrm>
            <a:off x="4051792" y="1194454"/>
            <a:ext cx="6112282" cy="414147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Imagem 12" descr="Logotipo, nome da empresa&#10;&#10;Descrição gerada automaticamente">
            <a:extLst>
              <a:ext uri="{FF2B5EF4-FFF2-40B4-BE49-F238E27FC236}">
                <a16:creationId xmlns:a16="http://schemas.microsoft.com/office/drawing/2014/main" id="{061CB7B4-D0EF-FB6F-A45F-4031B322D4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43732"/>
          <a:stretch>
            <a:fillRect/>
          </a:stretch>
        </p:blipFill>
        <p:spPr bwMode="auto">
          <a:xfrm>
            <a:off x="383248" y="5543288"/>
            <a:ext cx="2543499" cy="943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ítulo 13">
            <a:extLst>
              <a:ext uri="{FF2B5EF4-FFF2-40B4-BE49-F238E27FC236}">
                <a16:creationId xmlns:a16="http://schemas.microsoft.com/office/drawing/2014/main" id="{1182286C-EF18-6D64-EACF-4A335F0DE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619" y="435751"/>
            <a:ext cx="8596668" cy="1320800"/>
          </a:xfrm>
        </p:spPr>
        <p:txBody>
          <a:bodyPr>
            <a:normAutofit/>
          </a:bodyPr>
          <a:lstStyle/>
          <a:p>
            <a:r>
              <a:rPr lang="pt-BR" sz="4200" b="1" dirty="0">
                <a:solidFill>
                  <a:schemeClr val="tx1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  <a:t>CERTIFICADO</a:t>
            </a:r>
          </a:p>
        </p:txBody>
      </p:sp>
      <p:sp>
        <p:nvSpPr>
          <p:cNvPr id="15" name="Espaço Reservado para Conteúdo 14">
            <a:extLst>
              <a:ext uri="{FF2B5EF4-FFF2-40B4-BE49-F238E27FC236}">
                <a16:creationId xmlns:a16="http://schemas.microsoft.com/office/drawing/2014/main" id="{0C9D5023-2510-21FA-C63A-56D304D493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7306" y="1555294"/>
            <a:ext cx="8596668" cy="1125103"/>
          </a:xfrm>
        </p:spPr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pt-BR" sz="36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ALEXANDRE LIGABO</a:t>
            </a:r>
            <a:endParaRPr lang="pt-BR" sz="38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pt-BR" sz="24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CPF: 261.119.568-41</a:t>
            </a:r>
          </a:p>
        </p:txBody>
      </p:sp>
      <p:sp>
        <p:nvSpPr>
          <p:cNvPr id="16" name="Espaço Reservado para Conteúdo 14">
            <a:extLst>
              <a:ext uri="{FF2B5EF4-FFF2-40B4-BE49-F238E27FC236}">
                <a16:creationId xmlns:a16="http://schemas.microsoft.com/office/drawing/2014/main" id="{5B08733D-7926-229D-9E66-85BA69C2E6BB}"/>
              </a:ext>
            </a:extLst>
          </p:cNvPr>
          <p:cNvSpPr txBox="1">
            <a:spLocks/>
          </p:cNvSpPr>
          <p:nvPr/>
        </p:nvSpPr>
        <p:spPr>
          <a:xfrm>
            <a:off x="1797306" y="3077370"/>
            <a:ext cx="8596668" cy="214806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Completou com êxito o treinamento: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Precipitador Eletrostático: Princípio de Funcionamento e Principais Componentes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Realizado na data: 28/10/2025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Carga horária: 08 horas</a:t>
            </a:r>
          </a:p>
        </p:txBody>
      </p:sp>
      <p:sp>
        <p:nvSpPr>
          <p:cNvPr id="2" name="Espaço Reservado para Conteúdo 14">
            <a:extLst>
              <a:ext uri="{FF2B5EF4-FFF2-40B4-BE49-F238E27FC236}">
                <a16:creationId xmlns:a16="http://schemas.microsoft.com/office/drawing/2014/main" id="{7835F865-AA3B-D71F-B8BE-0618CFE7BEB8}"/>
              </a:ext>
            </a:extLst>
          </p:cNvPr>
          <p:cNvSpPr txBox="1">
            <a:spLocks/>
          </p:cNvSpPr>
          <p:nvPr/>
        </p:nvSpPr>
        <p:spPr>
          <a:xfrm>
            <a:off x="3597215" y="5918635"/>
            <a:ext cx="1999430" cy="7157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Wingdings 3" charset="2"/>
              <a:buNone/>
            </a:pPr>
            <a:r>
              <a:rPr lang="pt-BR" sz="12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Eng° Celso Gouveia</a:t>
            </a:r>
          </a:p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Wingdings 3" charset="2"/>
              <a:buNone/>
            </a:pPr>
            <a:r>
              <a:rPr lang="pt-BR" sz="12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Weghaux Energy LTDA</a:t>
            </a:r>
          </a:p>
        </p:txBody>
      </p:sp>
      <p:cxnSp>
        <p:nvCxnSpPr>
          <p:cNvPr id="3" name="Conector reto 2">
            <a:extLst>
              <a:ext uri="{FF2B5EF4-FFF2-40B4-BE49-F238E27FC236}">
                <a16:creationId xmlns:a16="http://schemas.microsoft.com/office/drawing/2014/main" id="{25C1EDA7-A053-9C43-6422-621DD161B771}"/>
              </a:ext>
            </a:extLst>
          </p:cNvPr>
          <p:cNvCxnSpPr/>
          <p:nvPr/>
        </p:nvCxnSpPr>
        <p:spPr>
          <a:xfrm>
            <a:off x="3381032" y="5865425"/>
            <a:ext cx="25510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61502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7EADE4-CDDB-D0DC-421A-6241F7A0BA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BBE753B6-C36B-BF7A-0580-27F10BAFE0C2}"/>
              </a:ext>
            </a:extLst>
          </p:cNvPr>
          <p:cNvSpPr/>
          <p:nvPr/>
        </p:nvSpPr>
        <p:spPr>
          <a:xfrm>
            <a:off x="0" y="0"/>
            <a:ext cx="233310" cy="6858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DCF0489B-A306-5272-DAFC-847247260CD1}"/>
              </a:ext>
            </a:extLst>
          </p:cNvPr>
          <p:cNvSpPr/>
          <p:nvPr/>
        </p:nvSpPr>
        <p:spPr>
          <a:xfrm>
            <a:off x="233309" y="-13447"/>
            <a:ext cx="2843377" cy="6858000"/>
          </a:xfrm>
          <a:prstGeom prst="rect">
            <a:avLst/>
          </a:prstGeom>
          <a:pattFill prst="pct5">
            <a:fgClr>
              <a:schemeClr val="tx2">
                <a:lumMod val="75000"/>
              </a:schemeClr>
            </a:fgClr>
            <a:bgClr>
              <a:schemeClr val="bg1">
                <a:lumMod val="85000"/>
              </a:schemeClr>
            </a:bgClr>
          </a:patt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2">
            <p14:nvContentPartPr>
              <p14:cNvPr id="8" name="Tinta 7">
                <a:extLst>
                  <a:ext uri="{FF2B5EF4-FFF2-40B4-BE49-F238E27FC236}">
                    <a16:creationId xmlns:a16="http://schemas.microsoft.com/office/drawing/2014/main" id="{5B886330-3C7F-D1A2-78EA-693F6434396F}"/>
                  </a:ext>
                </a:extLst>
              </p14:cNvPr>
              <p14:cNvContentPartPr/>
              <p14:nvPr/>
            </p14:nvContentPartPr>
            <p14:xfrm>
              <a:off x="13274598" y="1935699"/>
              <a:ext cx="360" cy="360"/>
            </p14:xfrm>
          </p:contentPart>
        </mc:Choice>
        <mc:Fallback xmlns="">
          <p:pic>
            <p:nvPicPr>
              <p:cNvPr id="8" name="Tinta 7">
                <a:extLst>
                  <a:ext uri="{FF2B5EF4-FFF2-40B4-BE49-F238E27FC236}">
                    <a16:creationId xmlns:a16="http://schemas.microsoft.com/office/drawing/2014/main" id="{5B886330-3C7F-D1A2-78EA-693F6434396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265958" y="1927059"/>
                <a:ext cx="18000" cy="18000"/>
              </a:xfrm>
              <a:prstGeom prst="rect">
                <a:avLst/>
              </a:prstGeom>
            </p:spPr>
          </p:pic>
        </mc:Fallback>
      </mc:AlternateContent>
      <p:pic>
        <p:nvPicPr>
          <p:cNvPr id="12" name="Picture 3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940CB7CD-68D8-3F59-55A0-A89D950AFD3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750"/>
          <a:stretch>
            <a:fillRect/>
          </a:stretch>
        </p:blipFill>
        <p:spPr bwMode="auto">
          <a:xfrm>
            <a:off x="4051792" y="1194454"/>
            <a:ext cx="6112282" cy="414147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Imagem 12" descr="Logotipo, nome da empresa&#10;&#10;Descrição gerada automaticamente">
            <a:extLst>
              <a:ext uri="{FF2B5EF4-FFF2-40B4-BE49-F238E27FC236}">
                <a16:creationId xmlns:a16="http://schemas.microsoft.com/office/drawing/2014/main" id="{A663AAC0-68DE-033A-843F-A875A86594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43732"/>
          <a:stretch>
            <a:fillRect/>
          </a:stretch>
        </p:blipFill>
        <p:spPr bwMode="auto">
          <a:xfrm>
            <a:off x="383248" y="5543288"/>
            <a:ext cx="2543499" cy="943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ítulo 13">
            <a:extLst>
              <a:ext uri="{FF2B5EF4-FFF2-40B4-BE49-F238E27FC236}">
                <a16:creationId xmlns:a16="http://schemas.microsoft.com/office/drawing/2014/main" id="{BF6A9EB7-55C0-1FA9-0444-B8C0F88AE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619" y="435751"/>
            <a:ext cx="8596668" cy="1320800"/>
          </a:xfrm>
        </p:spPr>
        <p:txBody>
          <a:bodyPr>
            <a:normAutofit/>
          </a:bodyPr>
          <a:lstStyle/>
          <a:p>
            <a:r>
              <a:rPr lang="pt-BR" sz="4200" b="1" dirty="0">
                <a:solidFill>
                  <a:schemeClr val="tx1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  <a:t>CERTIFICADO</a:t>
            </a:r>
          </a:p>
        </p:txBody>
      </p:sp>
      <p:sp>
        <p:nvSpPr>
          <p:cNvPr id="15" name="Espaço Reservado para Conteúdo 14">
            <a:extLst>
              <a:ext uri="{FF2B5EF4-FFF2-40B4-BE49-F238E27FC236}">
                <a16:creationId xmlns:a16="http://schemas.microsoft.com/office/drawing/2014/main" id="{2C3A6AC3-9C5C-3993-A6E2-C0E75CB4E1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7306" y="1555294"/>
            <a:ext cx="8596668" cy="1125103"/>
          </a:xfrm>
        </p:spPr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pt-BR" sz="36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MARCELO DE MOURA FEBRINI</a:t>
            </a:r>
            <a:endParaRPr lang="pt-BR" sz="38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pt-BR" sz="24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CPF: 266.804.058-23</a:t>
            </a:r>
          </a:p>
        </p:txBody>
      </p:sp>
      <p:sp>
        <p:nvSpPr>
          <p:cNvPr id="16" name="Espaço Reservado para Conteúdo 14">
            <a:extLst>
              <a:ext uri="{FF2B5EF4-FFF2-40B4-BE49-F238E27FC236}">
                <a16:creationId xmlns:a16="http://schemas.microsoft.com/office/drawing/2014/main" id="{3DFC85A3-4A31-00DB-70E4-A149D0150428}"/>
              </a:ext>
            </a:extLst>
          </p:cNvPr>
          <p:cNvSpPr txBox="1">
            <a:spLocks/>
          </p:cNvSpPr>
          <p:nvPr/>
        </p:nvSpPr>
        <p:spPr>
          <a:xfrm>
            <a:off x="1797306" y="3077370"/>
            <a:ext cx="8596668" cy="214806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Completou com êxito o treinamento: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Precipitador Eletrostático: Princípio de Funcionamento e Principais Componentes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Realizado na data: 28/10/2025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Carga horária: 08 horas</a:t>
            </a:r>
          </a:p>
        </p:txBody>
      </p:sp>
      <p:sp>
        <p:nvSpPr>
          <p:cNvPr id="2" name="Espaço Reservado para Conteúdo 14">
            <a:extLst>
              <a:ext uri="{FF2B5EF4-FFF2-40B4-BE49-F238E27FC236}">
                <a16:creationId xmlns:a16="http://schemas.microsoft.com/office/drawing/2014/main" id="{3AEF5D5E-0ABF-CA7C-BCDE-69B70E186939}"/>
              </a:ext>
            </a:extLst>
          </p:cNvPr>
          <p:cNvSpPr txBox="1">
            <a:spLocks/>
          </p:cNvSpPr>
          <p:nvPr/>
        </p:nvSpPr>
        <p:spPr>
          <a:xfrm>
            <a:off x="3597215" y="5918635"/>
            <a:ext cx="1999430" cy="7157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Wingdings 3" charset="2"/>
              <a:buNone/>
            </a:pPr>
            <a:r>
              <a:rPr lang="pt-BR" sz="12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Eng° Celso Gouveia</a:t>
            </a:r>
          </a:p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Wingdings 3" charset="2"/>
              <a:buNone/>
            </a:pPr>
            <a:r>
              <a:rPr lang="pt-BR" sz="12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Weghaux Energy LTDA</a:t>
            </a:r>
          </a:p>
        </p:txBody>
      </p:sp>
      <p:cxnSp>
        <p:nvCxnSpPr>
          <p:cNvPr id="3" name="Conector reto 2">
            <a:extLst>
              <a:ext uri="{FF2B5EF4-FFF2-40B4-BE49-F238E27FC236}">
                <a16:creationId xmlns:a16="http://schemas.microsoft.com/office/drawing/2014/main" id="{CDD4DE32-AF2E-6448-956D-14ECC2740610}"/>
              </a:ext>
            </a:extLst>
          </p:cNvPr>
          <p:cNvCxnSpPr/>
          <p:nvPr/>
        </p:nvCxnSpPr>
        <p:spPr>
          <a:xfrm>
            <a:off x="3381032" y="5865425"/>
            <a:ext cx="25510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4273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719475-CB44-47C9-C6E7-A10D49F285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59132AB0-D930-A1A5-5B47-7067601EE30B}"/>
              </a:ext>
            </a:extLst>
          </p:cNvPr>
          <p:cNvSpPr/>
          <p:nvPr/>
        </p:nvSpPr>
        <p:spPr>
          <a:xfrm>
            <a:off x="0" y="0"/>
            <a:ext cx="233310" cy="6858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84E3B35F-F19C-42B5-E6F7-7367FBD62488}"/>
              </a:ext>
            </a:extLst>
          </p:cNvPr>
          <p:cNvSpPr/>
          <p:nvPr/>
        </p:nvSpPr>
        <p:spPr>
          <a:xfrm>
            <a:off x="233309" y="-13447"/>
            <a:ext cx="2843377" cy="6858000"/>
          </a:xfrm>
          <a:prstGeom prst="rect">
            <a:avLst/>
          </a:prstGeom>
          <a:pattFill prst="pct5">
            <a:fgClr>
              <a:schemeClr val="tx2">
                <a:lumMod val="75000"/>
              </a:schemeClr>
            </a:fgClr>
            <a:bgClr>
              <a:schemeClr val="bg1">
                <a:lumMod val="85000"/>
              </a:schemeClr>
            </a:bgClr>
          </a:patt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2">
            <p14:nvContentPartPr>
              <p14:cNvPr id="8" name="Tinta 7">
                <a:extLst>
                  <a:ext uri="{FF2B5EF4-FFF2-40B4-BE49-F238E27FC236}">
                    <a16:creationId xmlns:a16="http://schemas.microsoft.com/office/drawing/2014/main" id="{4994FCC0-182B-6227-8817-EC5D4185347A}"/>
                  </a:ext>
                </a:extLst>
              </p14:cNvPr>
              <p14:cNvContentPartPr/>
              <p14:nvPr/>
            </p14:nvContentPartPr>
            <p14:xfrm>
              <a:off x="13274598" y="1935699"/>
              <a:ext cx="360" cy="360"/>
            </p14:xfrm>
          </p:contentPart>
        </mc:Choice>
        <mc:Fallback xmlns="">
          <p:pic>
            <p:nvPicPr>
              <p:cNvPr id="8" name="Tinta 7">
                <a:extLst>
                  <a:ext uri="{FF2B5EF4-FFF2-40B4-BE49-F238E27FC236}">
                    <a16:creationId xmlns:a16="http://schemas.microsoft.com/office/drawing/2014/main" id="{4994FCC0-182B-6227-8817-EC5D4185347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265958" y="1927059"/>
                <a:ext cx="18000" cy="18000"/>
              </a:xfrm>
              <a:prstGeom prst="rect">
                <a:avLst/>
              </a:prstGeom>
            </p:spPr>
          </p:pic>
        </mc:Fallback>
      </mc:AlternateContent>
      <p:pic>
        <p:nvPicPr>
          <p:cNvPr id="12" name="Picture 3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11F41BA7-F729-529C-BED1-A694E2CC8FC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750"/>
          <a:stretch>
            <a:fillRect/>
          </a:stretch>
        </p:blipFill>
        <p:spPr bwMode="auto">
          <a:xfrm>
            <a:off x="4051792" y="1194454"/>
            <a:ext cx="6112282" cy="414147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Imagem 12" descr="Logotipo, nome da empresa&#10;&#10;Descrição gerada automaticamente">
            <a:extLst>
              <a:ext uri="{FF2B5EF4-FFF2-40B4-BE49-F238E27FC236}">
                <a16:creationId xmlns:a16="http://schemas.microsoft.com/office/drawing/2014/main" id="{30F1B3A8-2817-C8AF-A961-DDAF11A5FE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43732"/>
          <a:stretch>
            <a:fillRect/>
          </a:stretch>
        </p:blipFill>
        <p:spPr bwMode="auto">
          <a:xfrm>
            <a:off x="383248" y="5543288"/>
            <a:ext cx="2543499" cy="943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ítulo 13">
            <a:extLst>
              <a:ext uri="{FF2B5EF4-FFF2-40B4-BE49-F238E27FC236}">
                <a16:creationId xmlns:a16="http://schemas.microsoft.com/office/drawing/2014/main" id="{5C5AB7BF-DB97-2DAF-4E66-2B92170F6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619" y="435751"/>
            <a:ext cx="8596668" cy="1320800"/>
          </a:xfrm>
        </p:spPr>
        <p:txBody>
          <a:bodyPr>
            <a:normAutofit/>
          </a:bodyPr>
          <a:lstStyle/>
          <a:p>
            <a:r>
              <a:rPr lang="pt-BR" sz="4200" b="1" dirty="0">
                <a:solidFill>
                  <a:schemeClr val="tx1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  <a:t>CERTIFICADO</a:t>
            </a:r>
          </a:p>
        </p:txBody>
      </p:sp>
      <p:sp>
        <p:nvSpPr>
          <p:cNvPr id="15" name="Espaço Reservado para Conteúdo 14">
            <a:extLst>
              <a:ext uri="{FF2B5EF4-FFF2-40B4-BE49-F238E27FC236}">
                <a16:creationId xmlns:a16="http://schemas.microsoft.com/office/drawing/2014/main" id="{912E602E-09C0-25F4-E53A-CE7471DFC4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7306" y="1555294"/>
            <a:ext cx="8596668" cy="1125103"/>
          </a:xfrm>
        </p:spPr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pt-BR" sz="36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FARID NADER</a:t>
            </a:r>
            <a:endParaRPr lang="pt-BR" sz="38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pt-BR" sz="24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CPF: 377.713.928-90</a:t>
            </a:r>
          </a:p>
        </p:txBody>
      </p:sp>
      <p:sp>
        <p:nvSpPr>
          <p:cNvPr id="16" name="Espaço Reservado para Conteúdo 14">
            <a:extLst>
              <a:ext uri="{FF2B5EF4-FFF2-40B4-BE49-F238E27FC236}">
                <a16:creationId xmlns:a16="http://schemas.microsoft.com/office/drawing/2014/main" id="{669D00D3-8F52-C6A7-7254-7F585E1167C1}"/>
              </a:ext>
            </a:extLst>
          </p:cNvPr>
          <p:cNvSpPr txBox="1">
            <a:spLocks/>
          </p:cNvSpPr>
          <p:nvPr/>
        </p:nvSpPr>
        <p:spPr>
          <a:xfrm>
            <a:off x="1797306" y="3077370"/>
            <a:ext cx="8596668" cy="214806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Completou com êxito o treinamento: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Precipitador Eletrostático: Princípio de Funcionamento e Principais Componentes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Realizado na data: 28/10/2025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Carga horária: 08 horas</a:t>
            </a:r>
          </a:p>
        </p:txBody>
      </p:sp>
      <p:sp>
        <p:nvSpPr>
          <p:cNvPr id="2" name="Espaço Reservado para Conteúdo 14">
            <a:extLst>
              <a:ext uri="{FF2B5EF4-FFF2-40B4-BE49-F238E27FC236}">
                <a16:creationId xmlns:a16="http://schemas.microsoft.com/office/drawing/2014/main" id="{B7C588C0-10B3-25AD-4CE3-8A45EDC43363}"/>
              </a:ext>
            </a:extLst>
          </p:cNvPr>
          <p:cNvSpPr txBox="1">
            <a:spLocks/>
          </p:cNvSpPr>
          <p:nvPr/>
        </p:nvSpPr>
        <p:spPr>
          <a:xfrm>
            <a:off x="3597215" y="5918635"/>
            <a:ext cx="1999430" cy="7157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Wingdings 3" charset="2"/>
              <a:buNone/>
            </a:pPr>
            <a:r>
              <a:rPr lang="pt-BR" sz="12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Eng° Celso Gouveia</a:t>
            </a:r>
          </a:p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Wingdings 3" charset="2"/>
              <a:buNone/>
            </a:pPr>
            <a:r>
              <a:rPr lang="pt-BR" sz="12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Weghaux Energy LTDA</a:t>
            </a:r>
          </a:p>
        </p:txBody>
      </p:sp>
      <p:cxnSp>
        <p:nvCxnSpPr>
          <p:cNvPr id="3" name="Conector reto 2">
            <a:extLst>
              <a:ext uri="{FF2B5EF4-FFF2-40B4-BE49-F238E27FC236}">
                <a16:creationId xmlns:a16="http://schemas.microsoft.com/office/drawing/2014/main" id="{6192A8D4-BCCC-0940-CC6E-CC293B2DA91E}"/>
              </a:ext>
            </a:extLst>
          </p:cNvPr>
          <p:cNvCxnSpPr/>
          <p:nvPr/>
        </p:nvCxnSpPr>
        <p:spPr>
          <a:xfrm>
            <a:off x="3381032" y="5865425"/>
            <a:ext cx="25510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48407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45EC6C-50C9-1330-6DFD-E7CAD9707A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4A9D4E86-7B32-27AA-990D-CBCBE6E843FA}"/>
              </a:ext>
            </a:extLst>
          </p:cNvPr>
          <p:cNvSpPr/>
          <p:nvPr/>
        </p:nvSpPr>
        <p:spPr>
          <a:xfrm>
            <a:off x="0" y="0"/>
            <a:ext cx="233310" cy="6858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0632C760-7CF7-0260-AA2C-85A6ABBF3ECC}"/>
              </a:ext>
            </a:extLst>
          </p:cNvPr>
          <p:cNvSpPr/>
          <p:nvPr/>
        </p:nvSpPr>
        <p:spPr>
          <a:xfrm>
            <a:off x="233309" y="-13447"/>
            <a:ext cx="2843377" cy="6858000"/>
          </a:xfrm>
          <a:prstGeom prst="rect">
            <a:avLst/>
          </a:prstGeom>
          <a:pattFill prst="pct5">
            <a:fgClr>
              <a:schemeClr val="tx2">
                <a:lumMod val="75000"/>
              </a:schemeClr>
            </a:fgClr>
            <a:bgClr>
              <a:schemeClr val="bg1">
                <a:lumMod val="85000"/>
              </a:schemeClr>
            </a:bgClr>
          </a:patt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2">
            <p14:nvContentPartPr>
              <p14:cNvPr id="8" name="Tinta 7">
                <a:extLst>
                  <a:ext uri="{FF2B5EF4-FFF2-40B4-BE49-F238E27FC236}">
                    <a16:creationId xmlns:a16="http://schemas.microsoft.com/office/drawing/2014/main" id="{4A943077-3C1A-BCC5-77CB-809B3BD0713E}"/>
                  </a:ext>
                </a:extLst>
              </p14:cNvPr>
              <p14:cNvContentPartPr/>
              <p14:nvPr/>
            </p14:nvContentPartPr>
            <p14:xfrm>
              <a:off x="13274598" y="1935699"/>
              <a:ext cx="360" cy="360"/>
            </p14:xfrm>
          </p:contentPart>
        </mc:Choice>
        <mc:Fallback xmlns="">
          <p:pic>
            <p:nvPicPr>
              <p:cNvPr id="8" name="Tinta 7">
                <a:extLst>
                  <a:ext uri="{FF2B5EF4-FFF2-40B4-BE49-F238E27FC236}">
                    <a16:creationId xmlns:a16="http://schemas.microsoft.com/office/drawing/2014/main" id="{4A943077-3C1A-BCC5-77CB-809B3BD0713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265958" y="1927059"/>
                <a:ext cx="18000" cy="18000"/>
              </a:xfrm>
              <a:prstGeom prst="rect">
                <a:avLst/>
              </a:prstGeom>
            </p:spPr>
          </p:pic>
        </mc:Fallback>
      </mc:AlternateContent>
      <p:pic>
        <p:nvPicPr>
          <p:cNvPr id="12" name="Picture 3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5A56EA63-4C44-83E9-A9A8-249573F873D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750"/>
          <a:stretch>
            <a:fillRect/>
          </a:stretch>
        </p:blipFill>
        <p:spPr bwMode="auto">
          <a:xfrm>
            <a:off x="4051792" y="1194454"/>
            <a:ext cx="6112282" cy="414147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Imagem 12" descr="Logotipo, nome da empresa&#10;&#10;Descrição gerada automaticamente">
            <a:extLst>
              <a:ext uri="{FF2B5EF4-FFF2-40B4-BE49-F238E27FC236}">
                <a16:creationId xmlns:a16="http://schemas.microsoft.com/office/drawing/2014/main" id="{25346FB0-33F9-9209-4C65-5ECBB27539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43732"/>
          <a:stretch>
            <a:fillRect/>
          </a:stretch>
        </p:blipFill>
        <p:spPr bwMode="auto">
          <a:xfrm>
            <a:off x="383248" y="5543288"/>
            <a:ext cx="2543499" cy="943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ítulo 13">
            <a:extLst>
              <a:ext uri="{FF2B5EF4-FFF2-40B4-BE49-F238E27FC236}">
                <a16:creationId xmlns:a16="http://schemas.microsoft.com/office/drawing/2014/main" id="{3908E283-71B5-820F-7E2F-8347052B3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619" y="435751"/>
            <a:ext cx="8596668" cy="1320800"/>
          </a:xfrm>
        </p:spPr>
        <p:txBody>
          <a:bodyPr>
            <a:normAutofit/>
          </a:bodyPr>
          <a:lstStyle/>
          <a:p>
            <a:r>
              <a:rPr lang="pt-BR" sz="4200" b="1" dirty="0">
                <a:solidFill>
                  <a:schemeClr val="tx1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  <a:t>CERTIFICADO</a:t>
            </a:r>
          </a:p>
        </p:txBody>
      </p:sp>
      <p:sp>
        <p:nvSpPr>
          <p:cNvPr id="15" name="Espaço Reservado para Conteúdo 14">
            <a:extLst>
              <a:ext uri="{FF2B5EF4-FFF2-40B4-BE49-F238E27FC236}">
                <a16:creationId xmlns:a16="http://schemas.microsoft.com/office/drawing/2014/main" id="{94B5903D-DBF7-BAAE-AD18-C5474012AB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7306" y="1555294"/>
            <a:ext cx="8596668" cy="1125103"/>
          </a:xfrm>
        </p:spPr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it-IT" sz="36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ADRIANO JOSE ESPINDOLA</a:t>
            </a:r>
            <a:endParaRPr lang="pt-BR" sz="38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pt-BR" sz="24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CPF: 259.391.968-02</a:t>
            </a:r>
          </a:p>
        </p:txBody>
      </p:sp>
      <p:sp>
        <p:nvSpPr>
          <p:cNvPr id="16" name="Espaço Reservado para Conteúdo 14">
            <a:extLst>
              <a:ext uri="{FF2B5EF4-FFF2-40B4-BE49-F238E27FC236}">
                <a16:creationId xmlns:a16="http://schemas.microsoft.com/office/drawing/2014/main" id="{02859ED3-19B3-FC7E-DEE2-EB3106B38B82}"/>
              </a:ext>
            </a:extLst>
          </p:cNvPr>
          <p:cNvSpPr txBox="1">
            <a:spLocks/>
          </p:cNvSpPr>
          <p:nvPr/>
        </p:nvSpPr>
        <p:spPr>
          <a:xfrm>
            <a:off x="1797306" y="3077370"/>
            <a:ext cx="8596668" cy="214806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Completou com êxito o treinamento: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Precipitador Eletrostático: Princípio de Funcionamento e Principais Componentes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Realizado na data: 28/10/2025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Carga horária: 08 horas</a:t>
            </a:r>
          </a:p>
        </p:txBody>
      </p:sp>
      <p:sp>
        <p:nvSpPr>
          <p:cNvPr id="2" name="Espaço Reservado para Conteúdo 14">
            <a:extLst>
              <a:ext uri="{FF2B5EF4-FFF2-40B4-BE49-F238E27FC236}">
                <a16:creationId xmlns:a16="http://schemas.microsoft.com/office/drawing/2014/main" id="{C7FBBE1E-B961-2B5D-3705-7C853EBB0DB8}"/>
              </a:ext>
            </a:extLst>
          </p:cNvPr>
          <p:cNvSpPr txBox="1">
            <a:spLocks/>
          </p:cNvSpPr>
          <p:nvPr/>
        </p:nvSpPr>
        <p:spPr>
          <a:xfrm>
            <a:off x="3597215" y="5918635"/>
            <a:ext cx="1999430" cy="7157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Wingdings 3" charset="2"/>
              <a:buNone/>
            </a:pPr>
            <a:r>
              <a:rPr lang="pt-BR" sz="12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Eng° Celso Gouveia</a:t>
            </a:r>
          </a:p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Wingdings 3" charset="2"/>
              <a:buNone/>
            </a:pPr>
            <a:r>
              <a:rPr lang="pt-BR" sz="12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Weghaux Energy LTDA</a:t>
            </a:r>
          </a:p>
        </p:txBody>
      </p:sp>
      <p:cxnSp>
        <p:nvCxnSpPr>
          <p:cNvPr id="3" name="Conector reto 2">
            <a:extLst>
              <a:ext uri="{FF2B5EF4-FFF2-40B4-BE49-F238E27FC236}">
                <a16:creationId xmlns:a16="http://schemas.microsoft.com/office/drawing/2014/main" id="{6F1BD041-E59B-3406-24B3-4AFCDA3EFFEB}"/>
              </a:ext>
            </a:extLst>
          </p:cNvPr>
          <p:cNvCxnSpPr/>
          <p:nvPr/>
        </p:nvCxnSpPr>
        <p:spPr>
          <a:xfrm>
            <a:off x="3381032" y="5865425"/>
            <a:ext cx="25510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25779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4884FD-0501-15BD-58C2-FEF9683CC8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37BC0219-BABA-E6B1-0672-BD777D9D05A5}"/>
              </a:ext>
            </a:extLst>
          </p:cNvPr>
          <p:cNvSpPr/>
          <p:nvPr/>
        </p:nvSpPr>
        <p:spPr>
          <a:xfrm>
            <a:off x="0" y="0"/>
            <a:ext cx="233310" cy="6858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931B2DF7-2D94-6E33-408A-DF1AE509A259}"/>
              </a:ext>
            </a:extLst>
          </p:cNvPr>
          <p:cNvSpPr/>
          <p:nvPr/>
        </p:nvSpPr>
        <p:spPr>
          <a:xfrm>
            <a:off x="233309" y="-13447"/>
            <a:ext cx="2843377" cy="6858000"/>
          </a:xfrm>
          <a:prstGeom prst="rect">
            <a:avLst/>
          </a:prstGeom>
          <a:pattFill prst="pct5">
            <a:fgClr>
              <a:schemeClr val="tx2">
                <a:lumMod val="75000"/>
              </a:schemeClr>
            </a:fgClr>
            <a:bgClr>
              <a:schemeClr val="bg1">
                <a:lumMod val="85000"/>
              </a:schemeClr>
            </a:bgClr>
          </a:patt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2">
            <p14:nvContentPartPr>
              <p14:cNvPr id="8" name="Tinta 7">
                <a:extLst>
                  <a:ext uri="{FF2B5EF4-FFF2-40B4-BE49-F238E27FC236}">
                    <a16:creationId xmlns:a16="http://schemas.microsoft.com/office/drawing/2014/main" id="{CC9A9F9C-FE78-08AA-3231-DE388CF01195}"/>
                  </a:ext>
                </a:extLst>
              </p14:cNvPr>
              <p14:cNvContentPartPr/>
              <p14:nvPr/>
            </p14:nvContentPartPr>
            <p14:xfrm>
              <a:off x="13274598" y="1935699"/>
              <a:ext cx="360" cy="360"/>
            </p14:xfrm>
          </p:contentPart>
        </mc:Choice>
        <mc:Fallback xmlns="">
          <p:pic>
            <p:nvPicPr>
              <p:cNvPr id="8" name="Tinta 7">
                <a:extLst>
                  <a:ext uri="{FF2B5EF4-FFF2-40B4-BE49-F238E27FC236}">
                    <a16:creationId xmlns:a16="http://schemas.microsoft.com/office/drawing/2014/main" id="{CC9A9F9C-FE78-08AA-3231-DE388CF0119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265958" y="1927059"/>
                <a:ext cx="18000" cy="18000"/>
              </a:xfrm>
              <a:prstGeom prst="rect">
                <a:avLst/>
              </a:prstGeom>
            </p:spPr>
          </p:pic>
        </mc:Fallback>
      </mc:AlternateContent>
      <p:pic>
        <p:nvPicPr>
          <p:cNvPr id="12" name="Picture 3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E2624418-493B-5A0D-EE5A-096576C16BB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750"/>
          <a:stretch>
            <a:fillRect/>
          </a:stretch>
        </p:blipFill>
        <p:spPr bwMode="auto">
          <a:xfrm>
            <a:off x="4051792" y="1194454"/>
            <a:ext cx="6112282" cy="414147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Imagem 12" descr="Logotipo, nome da empresa&#10;&#10;Descrição gerada automaticamente">
            <a:extLst>
              <a:ext uri="{FF2B5EF4-FFF2-40B4-BE49-F238E27FC236}">
                <a16:creationId xmlns:a16="http://schemas.microsoft.com/office/drawing/2014/main" id="{6A77B14A-BC8A-99B4-6282-7D1EE0D9BF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43732"/>
          <a:stretch>
            <a:fillRect/>
          </a:stretch>
        </p:blipFill>
        <p:spPr bwMode="auto">
          <a:xfrm>
            <a:off x="383248" y="5543288"/>
            <a:ext cx="2543499" cy="943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ítulo 13">
            <a:extLst>
              <a:ext uri="{FF2B5EF4-FFF2-40B4-BE49-F238E27FC236}">
                <a16:creationId xmlns:a16="http://schemas.microsoft.com/office/drawing/2014/main" id="{B759A7DB-5863-5A0D-C6BE-53B232A660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619" y="435751"/>
            <a:ext cx="8596668" cy="1320800"/>
          </a:xfrm>
        </p:spPr>
        <p:txBody>
          <a:bodyPr>
            <a:normAutofit/>
          </a:bodyPr>
          <a:lstStyle/>
          <a:p>
            <a:r>
              <a:rPr lang="pt-BR" sz="4200" b="1" dirty="0">
                <a:solidFill>
                  <a:schemeClr val="tx1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  <a:t>CERTIFICADO</a:t>
            </a:r>
          </a:p>
        </p:txBody>
      </p:sp>
      <p:sp>
        <p:nvSpPr>
          <p:cNvPr id="15" name="Espaço Reservado para Conteúdo 14">
            <a:extLst>
              <a:ext uri="{FF2B5EF4-FFF2-40B4-BE49-F238E27FC236}">
                <a16:creationId xmlns:a16="http://schemas.microsoft.com/office/drawing/2014/main" id="{E1BAABDE-8096-998F-E1D9-A7A1988E86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7306" y="1555294"/>
            <a:ext cx="8596668" cy="1125103"/>
          </a:xfrm>
        </p:spPr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pt-BR" sz="36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TAMIRES GABRIELE M. DOS SANTOS</a:t>
            </a:r>
            <a:endParaRPr lang="pt-BR" sz="38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pt-BR" sz="24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CPF: 424.924.528-40 </a:t>
            </a:r>
          </a:p>
        </p:txBody>
      </p:sp>
      <p:sp>
        <p:nvSpPr>
          <p:cNvPr id="16" name="Espaço Reservado para Conteúdo 14">
            <a:extLst>
              <a:ext uri="{FF2B5EF4-FFF2-40B4-BE49-F238E27FC236}">
                <a16:creationId xmlns:a16="http://schemas.microsoft.com/office/drawing/2014/main" id="{5D8C94BE-EF81-4272-5B80-C704F7493418}"/>
              </a:ext>
            </a:extLst>
          </p:cNvPr>
          <p:cNvSpPr txBox="1">
            <a:spLocks/>
          </p:cNvSpPr>
          <p:nvPr/>
        </p:nvSpPr>
        <p:spPr>
          <a:xfrm>
            <a:off x="1797306" y="3077370"/>
            <a:ext cx="8596668" cy="214806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Completou com êxito o treinamento: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Precipitador Eletrostático: Princípio de Funcionamento e Principais Componentes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Realizado na data: 28/10/2025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Carga horária: 08 horas</a:t>
            </a:r>
          </a:p>
        </p:txBody>
      </p:sp>
      <p:sp>
        <p:nvSpPr>
          <p:cNvPr id="2" name="Espaço Reservado para Conteúdo 14">
            <a:extLst>
              <a:ext uri="{FF2B5EF4-FFF2-40B4-BE49-F238E27FC236}">
                <a16:creationId xmlns:a16="http://schemas.microsoft.com/office/drawing/2014/main" id="{AEFD99BD-C0C5-7C51-9206-2A671D111303}"/>
              </a:ext>
            </a:extLst>
          </p:cNvPr>
          <p:cNvSpPr txBox="1">
            <a:spLocks/>
          </p:cNvSpPr>
          <p:nvPr/>
        </p:nvSpPr>
        <p:spPr>
          <a:xfrm>
            <a:off x="3597215" y="5918635"/>
            <a:ext cx="1999430" cy="7157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Wingdings 3" charset="2"/>
              <a:buNone/>
            </a:pPr>
            <a:r>
              <a:rPr lang="pt-BR" sz="12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Eng° Celso Gouveia</a:t>
            </a:r>
          </a:p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Wingdings 3" charset="2"/>
              <a:buNone/>
            </a:pPr>
            <a:r>
              <a:rPr lang="pt-BR" sz="12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Weghaux Energy LTDA</a:t>
            </a:r>
          </a:p>
        </p:txBody>
      </p:sp>
      <p:cxnSp>
        <p:nvCxnSpPr>
          <p:cNvPr id="3" name="Conector reto 2">
            <a:extLst>
              <a:ext uri="{FF2B5EF4-FFF2-40B4-BE49-F238E27FC236}">
                <a16:creationId xmlns:a16="http://schemas.microsoft.com/office/drawing/2014/main" id="{2D620CF9-6F0F-1BAC-C806-5F649EF31C12}"/>
              </a:ext>
            </a:extLst>
          </p:cNvPr>
          <p:cNvCxnSpPr/>
          <p:nvPr/>
        </p:nvCxnSpPr>
        <p:spPr>
          <a:xfrm>
            <a:off x="3381032" y="5865425"/>
            <a:ext cx="25510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42365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2500DB-ED58-D648-FB10-B105686486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4BCFE025-F6B9-CEF0-46D1-6667AA94A259}"/>
              </a:ext>
            </a:extLst>
          </p:cNvPr>
          <p:cNvSpPr/>
          <p:nvPr/>
        </p:nvSpPr>
        <p:spPr>
          <a:xfrm>
            <a:off x="0" y="0"/>
            <a:ext cx="233310" cy="6858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8922323A-305E-8DC2-A622-95A8491F0835}"/>
              </a:ext>
            </a:extLst>
          </p:cNvPr>
          <p:cNvSpPr/>
          <p:nvPr/>
        </p:nvSpPr>
        <p:spPr>
          <a:xfrm>
            <a:off x="233309" y="-13447"/>
            <a:ext cx="2843377" cy="6858000"/>
          </a:xfrm>
          <a:prstGeom prst="rect">
            <a:avLst/>
          </a:prstGeom>
          <a:pattFill prst="pct5">
            <a:fgClr>
              <a:schemeClr val="tx2">
                <a:lumMod val="75000"/>
              </a:schemeClr>
            </a:fgClr>
            <a:bgClr>
              <a:schemeClr val="bg1">
                <a:lumMod val="85000"/>
              </a:schemeClr>
            </a:bgClr>
          </a:patt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2">
            <p14:nvContentPartPr>
              <p14:cNvPr id="8" name="Tinta 7">
                <a:extLst>
                  <a:ext uri="{FF2B5EF4-FFF2-40B4-BE49-F238E27FC236}">
                    <a16:creationId xmlns:a16="http://schemas.microsoft.com/office/drawing/2014/main" id="{04329992-F9EB-A073-7DDE-D5C437AE7317}"/>
                  </a:ext>
                </a:extLst>
              </p14:cNvPr>
              <p14:cNvContentPartPr/>
              <p14:nvPr/>
            </p14:nvContentPartPr>
            <p14:xfrm>
              <a:off x="13274598" y="1935699"/>
              <a:ext cx="360" cy="360"/>
            </p14:xfrm>
          </p:contentPart>
        </mc:Choice>
        <mc:Fallback xmlns="">
          <p:pic>
            <p:nvPicPr>
              <p:cNvPr id="8" name="Tinta 7">
                <a:extLst>
                  <a:ext uri="{FF2B5EF4-FFF2-40B4-BE49-F238E27FC236}">
                    <a16:creationId xmlns:a16="http://schemas.microsoft.com/office/drawing/2014/main" id="{04329992-F9EB-A073-7DDE-D5C437AE731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265958" y="1927059"/>
                <a:ext cx="18000" cy="18000"/>
              </a:xfrm>
              <a:prstGeom prst="rect">
                <a:avLst/>
              </a:prstGeom>
            </p:spPr>
          </p:pic>
        </mc:Fallback>
      </mc:AlternateContent>
      <p:pic>
        <p:nvPicPr>
          <p:cNvPr id="12" name="Picture 3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4DE57E1-61CD-193D-D1DF-6FF06450860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750"/>
          <a:stretch>
            <a:fillRect/>
          </a:stretch>
        </p:blipFill>
        <p:spPr bwMode="auto">
          <a:xfrm>
            <a:off x="4051792" y="1194454"/>
            <a:ext cx="6112282" cy="414147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Imagem 12" descr="Logotipo, nome da empresa&#10;&#10;Descrição gerada automaticamente">
            <a:extLst>
              <a:ext uri="{FF2B5EF4-FFF2-40B4-BE49-F238E27FC236}">
                <a16:creationId xmlns:a16="http://schemas.microsoft.com/office/drawing/2014/main" id="{C3D2217A-5918-BBCF-678F-CEC49E3B0C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43732"/>
          <a:stretch>
            <a:fillRect/>
          </a:stretch>
        </p:blipFill>
        <p:spPr bwMode="auto">
          <a:xfrm>
            <a:off x="383248" y="5543288"/>
            <a:ext cx="2543499" cy="943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Espaço Reservado para Conteúdo 14">
            <a:extLst>
              <a:ext uri="{FF2B5EF4-FFF2-40B4-BE49-F238E27FC236}">
                <a16:creationId xmlns:a16="http://schemas.microsoft.com/office/drawing/2014/main" id="{06E2CEF4-368F-4A3A-3114-DA10B0139C9C}"/>
              </a:ext>
            </a:extLst>
          </p:cNvPr>
          <p:cNvSpPr txBox="1">
            <a:spLocks/>
          </p:cNvSpPr>
          <p:nvPr/>
        </p:nvSpPr>
        <p:spPr>
          <a:xfrm>
            <a:off x="1715905" y="826633"/>
            <a:ext cx="8596668" cy="533193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6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CONTEÚDO PROGRAMÁTICO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  <a:t>Operação e Manutenção de Precipitadores</a:t>
            </a:r>
          </a:p>
          <a:p>
            <a:pPr marL="0" indent="0" algn="ctr">
              <a:lnSpc>
                <a:spcPct val="140000"/>
              </a:lnSpc>
              <a:spcBef>
                <a:spcPct val="0"/>
              </a:spcBef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Conceitos básicos</a:t>
            </a:r>
          </a:p>
          <a:p>
            <a:pPr marL="0" indent="0" algn="ctr">
              <a:lnSpc>
                <a:spcPct val="140000"/>
              </a:lnSpc>
              <a:spcBef>
                <a:spcPct val="0"/>
              </a:spcBef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Princípio de funcionamento</a:t>
            </a:r>
          </a:p>
          <a:p>
            <a:pPr marL="0" indent="0" algn="ctr">
              <a:lnSpc>
                <a:spcPct val="140000"/>
              </a:lnSpc>
              <a:spcBef>
                <a:spcPct val="0"/>
              </a:spcBef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Requisitos e fórmula para dimensionamento</a:t>
            </a:r>
          </a:p>
          <a:p>
            <a:pPr marL="0" indent="0" algn="ctr">
              <a:lnSpc>
                <a:spcPct val="140000"/>
              </a:lnSpc>
              <a:spcBef>
                <a:spcPct val="0"/>
              </a:spcBef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Principais componentes internos</a:t>
            </a:r>
          </a:p>
          <a:p>
            <a:pPr marL="0" indent="0" algn="ctr">
              <a:lnSpc>
                <a:spcPct val="140000"/>
              </a:lnSpc>
              <a:spcBef>
                <a:spcPct val="0"/>
              </a:spcBef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Sistema de alta tensão</a:t>
            </a:r>
          </a:p>
          <a:p>
            <a:pPr marL="0" indent="0" algn="ctr">
              <a:lnSpc>
                <a:spcPct val="140000"/>
              </a:lnSpc>
              <a:spcBef>
                <a:spcPct val="0"/>
              </a:spcBef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Requisitos para boa eficiência do precipitador</a:t>
            </a:r>
          </a:p>
          <a:p>
            <a:pPr marL="0" indent="0" algn="ctr">
              <a:lnSpc>
                <a:spcPct val="140000"/>
              </a:lnSpc>
              <a:spcBef>
                <a:spcPct val="0"/>
              </a:spcBef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Tópicos de inspeção e manutenção</a:t>
            </a:r>
          </a:p>
          <a:p>
            <a:pPr marL="0" indent="0" algn="ctr">
              <a:lnSpc>
                <a:spcPct val="140000"/>
              </a:lnSpc>
              <a:spcBef>
                <a:spcPct val="0"/>
              </a:spcBef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Teste de eficiência mecânica</a:t>
            </a:r>
          </a:p>
          <a:p>
            <a:pPr marL="0" indent="0" algn="ctr">
              <a:lnSpc>
                <a:spcPct val="140000"/>
              </a:lnSpc>
              <a:spcBef>
                <a:spcPct val="0"/>
              </a:spcBef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Sistema de Controle / Controlador</a:t>
            </a:r>
          </a:p>
          <a:p>
            <a:pPr marL="0" indent="0" algn="ctr">
              <a:lnSpc>
                <a:spcPct val="140000"/>
              </a:lnSpc>
              <a:spcBef>
                <a:spcPct val="0"/>
              </a:spcBef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Dados Operacionais Esperados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693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12D721-8470-AB29-0192-756D4EAD25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B5902320-DEA4-A9ED-C3B5-44977DAD6A1A}"/>
              </a:ext>
            </a:extLst>
          </p:cNvPr>
          <p:cNvSpPr/>
          <p:nvPr/>
        </p:nvSpPr>
        <p:spPr>
          <a:xfrm>
            <a:off x="0" y="0"/>
            <a:ext cx="233310" cy="6858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E522D016-2A9F-F34C-E6A5-53297FCC8284}"/>
              </a:ext>
            </a:extLst>
          </p:cNvPr>
          <p:cNvSpPr/>
          <p:nvPr/>
        </p:nvSpPr>
        <p:spPr>
          <a:xfrm>
            <a:off x="233309" y="-13447"/>
            <a:ext cx="2843377" cy="6858000"/>
          </a:xfrm>
          <a:prstGeom prst="rect">
            <a:avLst/>
          </a:prstGeom>
          <a:pattFill prst="pct5">
            <a:fgClr>
              <a:schemeClr val="tx2">
                <a:lumMod val="75000"/>
              </a:schemeClr>
            </a:fgClr>
            <a:bgClr>
              <a:schemeClr val="bg1">
                <a:lumMod val="85000"/>
              </a:schemeClr>
            </a:bgClr>
          </a:patt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2">
            <p14:nvContentPartPr>
              <p14:cNvPr id="8" name="Tinta 7">
                <a:extLst>
                  <a:ext uri="{FF2B5EF4-FFF2-40B4-BE49-F238E27FC236}">
                    <a16:creationId xmlns:a16="http://schemas.microsoft.com/office/drawing/2014/main" id="{9780BE0E-9864-BF32-7485-E58FBFB7DF02}"/>
                  </a:ext>
                </a:extLst>
              </p14:cNvPr>
              <p14:cNvContentPartPr/>
              <p14:nvPr/>
            </p14:nvContentPartPr>
            <p14:xfrm>
              <a:off x="13274598" y="1935699"/>
              <a:ext cx="360" cy="360"/>
            </p14:xfrm>
          </p:contentPart>
        </mc:Choice>
        <mc:Fallback xmlns="">
          <p:pic>
            <p:nvPicPr>
              <p:cNvPr id="8" name="Tinta 7">
                <a:extLst>
                  <a:ext uri="{FF2B5EF4-FFF2-40B4-BE49-F238E27FC236}">
                    <a16:creationId xmlns:a16="http://schemas.microsoft.com/office/drawing/2014/main" id="{9780BE0E-9864-BF32-7485-E58FBFB7DF0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265958" y="1927059"/>
                <a:ext cx="18000" cy="18000"/>
              </a:xfrm>
              <a:prstGeom prst="rect">
                <a:avLst/>
              </a:prstGeom>
            </p:spPr>
          </p:pic>
        </mc:Fallback>
      </mc:AlternateContent>
      <p:pic>
        <p:nvPicPr>
          <p:cNvPr id="12" name="Picture 3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48B0302C-3DDD-F89B-C02A-70BCD33A1BD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750"/>
          <a:stretch>
            <a:fillRect/>
          </a:stretch>
        </p:blipFill>
        <p:spPr bwMode="auto">
          <a:xfrm>
            <a:off x="4051792" y="1194454"/>
            <a:ext cx="6112282" cy="414147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Imagem 12" descr="Logotipo, nome da empresa&#10;&#10;Descrição gerada automaticamente">
            <a:extLst>
              <a:ext uri="{FF2B5EF4-FFF2-40B4-BE49-F238E27FC236}">
                <a16:creationId xmlns:a16="http://schemas.microsoft.com/office/drawing/2014/main" id="{DB9D21CD-8C17-D3CE-56C7-48C94D2ED9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43732"/>
          <a:stretch>
            <a:fillRect/>
          </a:stretch>
        </p:blipFill>
        <p:spPr bwMode="auto">
          <a:xfrm>
            <a:off x="383248" y="5543288"/>
            <a:ext cx="2543499" cy="943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ítulo 13">
            <a:extLst>
              <a:ext uri="{FF2B5EF4-FFF2-40B4-BE49-F238E27FC236}">
                <a16:creationId xmlns:a16="http://schemas.microsoft.com/office/drawing/2014/main" id="{AF1DC744-0230-1DC2-BD56-27789AA3A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619" y="435751"/>
            <a:ext cx="8596668" cy="1320800"/>
          </a:xfrm>
        </p:spPr>
        <p:txBody>
          <a:bodyPr>
            <a:normAutofit/>
          </a:bodyPr>
          <a:lstStyle/>
          <a:p>
            <a:r>
              <a:rPr lang="pt-BR" sz="4200" b="1" dirty="0">
                <a:solidFill>
                  <a:schemeClr val="tx1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  <a:t>CERTIFICADO</a:t>
            </a:r>
          </a:p>
        </p:txBody>
      </p:sp>
      <p:sp>
        <p:nvSpPr>
          <p:cNvPr id="15" name="Espaço Reservado para Conteúdo 14">
            <a:extLst>
              <a:ext uri="{FF2B5EF4-FFF2-40B4-BE49-F238E27FC236}">
                <a16:creationId xmlns:a16="http://schemas.microsoft.com/office/drawing/2014/main" id="{977185A4-4D5C-9FF2-1102-E460D42684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7306" y="1555294"/>
            <a:ext cx="8596668" cy="1125103"/>
          </a:xfrm>
        </p:spPr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pt-BR" sz="36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ALEXANDRE LUIZ DE LIMA ABREU</a:t>
            </a:r>
            <a:endParaRPr lang="pt-BR" sz="38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pt-BR" sz="24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CPF: 159.672.838-89</a:t>
            </a:r>
          </a:p>
        </p:txBody>
      </p:sp>
      <p:sp>
        <p:nvSpPr>
          <p:cNvPr id="16" name="Espaço Reservado para Conteúdo 14">
            <a:extLst>
              <a:ext uri="{FF2B5EF4-FFF2-40B4-BE49-F238E27FC236}">
                <a16:creationId xmlns:a16="http://schemas.microsoft.com/office/drawing/2014/main" id="{03B780B7-C3FC-F13D-8C73-BC9403DAB0FA}"/>
              </a:ext>
            </a:extLst>
          </p:cNvPr>
          <p:cNvSpPr txBox="1">
            <a:spLocks/>
          </p:cNvSpPr>
          <p:nvPr/>
        </p:nvSpPr>
        <p:spPr>
          <a:xfrm>
            <a:off x="1797306" y="3077370"/>
            <a:ext cx="8596668" cy="214806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Completou com êxito o treinamento: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Precipitador Eletrostático: Princípio de Funcionamento e Principais Componentes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Realizado na data: 28/10/2025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Carga horária: 08 horas</a:t>
            </a:r>
          </a:p>
        </p:txBody>
      </p:sp>
      <p:sp>
        <p:nvSpPr>
          <p:cNvPr id="2" name="Espaço Reservado para Conteúdo 14">
            <a:extLst>
              <a:ext uri="{FF2B5EF4-FFF2-40B4-BE49-F238E27FC236}">
                <a16:creationId xmlns:a16="http://schemas.microsoft.com/office/drawing/2014/main" id="{D96DB4C8-C60F-DC58-2FE2-56E069963337}"/>
              </a:ext>
            </a:extLst>
          </p:cNvPr>
          <p:cNvSpPr txBox="1">
            <a:spLocks/>
          </p:cNvSpPr>
          <p:nvPr/>
        </p:nvSpPr>
        <p:spPr>
          <a:xfrm>
            <a:off x="3597215" y="5918635"/>
            <a:ext cx="1999430" cy="7157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Wingdings 3" charset="2"/>
              <a:buNone/>
            </a:pPr>
            <a:r>
              <a:rPr lang="pt-BR" sz="12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Eng° Celso Gouveia</a:t>
            </a:r>
          </a:p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Wingdings 3" charset="2"/>
              <a:buNone/>
            </a:pPr>
            <a:r>
              <a:rPr lang="pt-BR" sz="12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Weghaux Energy LTDA</a:t>
            </a:r>
          </a:p>
        </p:txBody>
      </p:sp>
      <p:cxnSp>
        <p:nvCxnSpPr>
          <p:cNvPr id="3" name="Conector reto 2">
            <a:extLst>
              <a:ext uri="{FF2B5EF4-FFF2-40B4-BE49-F238E27FC236}">
                <a16:creationId xmlns:a16="http://schemas.microsoft.com/office/drawing/2014/main" id="{86339C20-3353-5A1E-90A5-8DAAF61A74C6}"/>
              </a:ext>
            </a:extLst>
          </p:cNvPr>
          <p:cNvCxnSpPr/>
          <p:nvPr/>
        </p:nvCxnSpPr>
        <p:spPr>
          <a:xfrm>
            <a:off x="3381032" y="5865425"/>
            <a:ext cx="25510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6370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1ED974-31BB-40B5-36CB-97B71F19EE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6E4E6EAC-B38E-2118-C77E-CD6D741EE4D9}"/>
              </a:ext>
            </a:extLst>
          </p:cNvPr>
          <p:cNvSpPr/>
          <p:nvPr/>
        </p:nvSpPr>
        <p:spPr>
          <a:xfrm>
            <a:off x="0" y="0"/>
            <a:ext cx="233310" cy="6858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5E85A6FB-BA6D-C226-B977-1C98BD5C0C6E}"/>
              </a:ext>
            </a:extLst>
          </p:cNvPr>
          <p:cNvSpPr/>
          <p:nvPr/>
        </p:nvSpPr>
        <p:spPr>
          <a:xfrm>
            <a:off x="233309" y="-13447"/>
            <a:ext cx="2843377" cy="6858000"/>
          </a:xfrm>
          <a:prstGeom prst="rect">
            <a:avLst/>
          </a:prstGeom>
          <a:pattFill prst="pct5">
            <a:fgClr>
              <a:schemeClr val="tx2">
                <a:lumMod val="75000"/>
              </a:schemeClr>
            </a:fgClr>
            <a:bgClr>
              <a:schemeClr val="bg1">
                <a:lumMod val="85000"/>
              </a:schemeClr>
            </a:bgClr>
          </a:patt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2">
            <p14:nvContentPartPr>
              <p14:cNvPr id="8" name="Tinta 7">
                <a:extLst>
                  <a:ext uri="{FF2B5EF4-FFF2-40B4-BE49-F238E27FC236}">
                    <a16:creationId xmlns:a16="http://schemas.microsoft.com/office/drawing/2014/main" id="{503382F4-4652-2609-5733-33BF65D15634}"/>
                  </a:ext>
                </a:extLst>
              </p14:cNvPr>
              <p14:cNvContentPartPr/>
              <p14:nvPr/>
            </p14:nvContentPartPr>
            <p14:xfrm>
              <a:off x="13274598" y="1935699"/>
              <a:ext cx="360" cy="360"/>
            </p14:xfrm>
          </p:contentPart>
        </mc:Choice>
        <mc:Fallback xmlns="">
          <p:pic>
            <p:nvPicPr>
              <p:cNvPr id="8" name="Tinta 7">
                <a:extLst>
                  <a:ext uri="{FF2B5EF4-FFF2-40B4-BE49-F238E27FC236}">
                    <a16:creationId xmlns:a16="http://schemas.microsoft.com/office/drawing/2014/main" id="{503382F4-4652-2609-5733-33BF65D1563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265958" y="1927059"/>
                <a:ext cx="18000" cy="18000"/>
              </a:xfrm>
              <a:prstGeom prst="rect">
                <a:avLst/>
              </a:prstGeom>
            </p:spPr>
          </p:pic>
        </mc:Fallback>
      </mc:AlternateContent>
      <p:pic>
        <p:nvPicPr>
          <p:cNvPr id="12" name="Picture 3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1404F09-032E-92D4-601F-54145DF738E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750"/>
          <a:stretch>
            <a:fillRect/>
          </a:stretch>
        </p:blipFill>
        <p:spPr bwMode="auto">
          <a:xfrm>
            <a:off x="4051792" y="1194454"/>
            <a:ext cx="6112282" cy="414147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Imagem 12" descr="Logotipo, nome da empresa&#10;&#10;Descrição gerada automaticamente">
            <a:extLst>
              <a:ext uri="{FF2B5EF4-FFF2-40B4-BE49-F238E27FC236}">
                <a16:creationId xmlns:a16="http://schemas.microsoft.com/office/drawing/2014/main" id="{49323556-A3AE-A1A9-C73A-FABA5BE0A2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43732"/>
          <a:stretch>
            <a:fillRect/>
          </a:stretch>
        </p:blipFill>
        <p:spPr bwMode="auto">
          <a:xfrm>
            <a:off x="383248" y="5543288"/>
            <a:ext cx="2543499" cy="943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ítulo 13">
            <a:extLst>
              <a:ext uri="{FF2B5EF4-FFF2-40B4-BE49-F238E27FC236}">
                <a16:creationId xmlns:a16="http://schemas.microsoft.com/office/drawing/2014/main" id="{DD6C6256-18DB-62AA-35D3-96F8DE63C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619" y="435751"/>
            <a:ext cx="8596668" cy="1320800"/>
          </a:xfrm>
        </p:spPr>
        <p:txBody>
          <a:bodyPr>
            <a:normAutofit/>
          </a:bodyPr>
          <a:lstStyle/>
          <a:p>
            <a:r>
              <a:rPr lang="pt-BR" sz="4200" b="1" dirty="0">
                <a:solidFill>
                  <a:schemeClr val="tx1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  <a:t>CERTIFICADO</a:t>
            </a:r>
          </a:p>
        </p:txBody>
      </p:sp>
      <p:sp>
        <p:nvSpPr>
          <p:cNvPr id="15" name="Espaço Reservado para Conteúdo 14">
            <a:extLst>
              <a:ext uri="{FF2B5EF4-FFF2-40B4-BE49-F238E27FC236}">
                <a16:creationId xmlns:a16="http://schemas.microsoft.com/office/drawing/2014/main" id="{5E7A2CEC-EB8E-F9C8-B198-529AD3B80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7306" y="1555294"/>
            <a:ext cx="8596668" cy="1125103"/>
          </a:xfrm>
        </p:spPr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pt-BR" sz="36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BRUNO EDUARDO DA SILVA COURA</a:t>
            </a:r>
            <a:endParaRPr lang="pt-BR" sz="38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pt-BR" sz="24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CPF: 319.133.948-59</a:t>
            </a:r>
          </a:p>
        </p:txBody>
      </p:sp>
      <p:sp>
        <p:nvSpPr>
          <p:cNvPr id="16" name="Espaço Reservado para Conteúdo 14">
            <a:extLst>
              <a:ext uri="{FF2B5EF4-FFF2-40B4-BE49-F238E27FC236}">
                <a16:creationId xmlns:a16="http://schemas.microsoft.com/office/drawing/2014/main" id="{D3BBDBFD-EAF8-2839-D61C-6AB50B0C9885}"/>
              </a:ext>
            </a:extLst>
          </p:cNvPr>
          <p:cNvSpPr txBox="1">
            <a:spLocks/>
          </p:cNvSpPr>
          <p:nvPr/>
        </p:nvSpPr>
        <p:spPr>
          <a:xfrm>
            <a:off x="1797306" y="3077370"/>
            <a:ext cx="8596668" cy="214806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Completou com êxito o treinamento: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Precipitador Eletrostático: Princípio de Funcionamento e Principais Componentes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Realizado na data: 28/10/2025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Carga horária: 08 horas</a:t>
            </a:r>
          </a:p>
        </p:txBody>
      </p:sp>
      <p:sp>
        <p:nvSpPr>
          <p:cNvPr id="2" name="Espaço Reservado para Conteúdo 14">
            <a:extLst>
              <a:ext uri="{FF2B5EF4-FFF2-40B4-BE49-F238E27FC236}">
                <a16:creationId xmlns:a16="http://schemas.microsoft.com/office/drawing/2014/main" id="{D7AA615B-C2B6-9582-AEC9-7316B97E68F9}"/>
              </a:ext>
            </a:extLst>
          </p:cNvPr>
          <p:cNvSpPr txBox="1">
            <a:spLocks/>
          </p:cNvSpPr>
          <p:nvPr/>
        </p:nvSpPr>
        <p:spPr>
          <a:xfrm>
            <a:off x="3597215" y="5918635"/>
            <a:ext cx="1999430" cy="7157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Wingdings 3" charset="2"/>
              <a:buNone/>
            </a:pPr>
            <a:r>
              <a:rPr lang="pt-BR" sz="12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Eng° Celso Gouveia</a:t>
            </a:r>
          </a:p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Wingdings 3" charset="2"/>
              <a:buNone/>
            </a:pPr>
            <a:r>
              <a:rPr lang="pt-BR" sz="12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Weghaux Energy LTDA</a:t>
            </a:r>
          </a:p>
        </p:txBody>
      </p:sp>
      <p:cxnSp>
        <p:nvCxnSpPr>
          <p:cNvPr id="3" name="Conector reto 2">
            <a:extLst>
              <a:ext uri="{FF2B5EF4-FFF2-40B4-BE49-F238E27FC236}">
                <a16:creationId xmlns:a16="http://schemas.microsoft.com/office/drawing/2014/main" id="{6089A831-5FEC-C649-38D6-98291438FC55}"/>
              </a:ext>
            </a:extLst>
          </p:cNvPr>
          <p:cNvCxnSpPr/>
          <p:nvPr/>
        </p:nvCxnSpPr>
        <p:spPr>
          <a:xfrm>
            <a:off x="3381032" y="5865425"/>
            <a:ext cx="25510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1630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73A5B9-E29A-7E4B-AD89-BF8F603B33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081C136A-2994-2C94-A57D-0EABCEE0AEA2}"/>
              </a:ext>
            </a:extLst>
          </p:cNvPr>
          <p:cNvSpPr/>
          <p:nvPr/>
        </p:nvSpPr>
        <p:spPr>
          <a:xfrm>
            <a:off x="0" y="0"/>
            <a:ext cx="233310" cy="6858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D2B3FDC-A467-FEA9-B452-6F7F8271EE48}"/>
              </a:ext>
            </a:extLst>
          </p:cNvPr>
          <p:cNvSpPr/>
          <p:nvPr/>
        </p:nvSpPr>
        <p:spPr>
          <a:xfrm>
            <a:off x="233309" y="-13447"/>
            <a:ext cx="2843377" cy="6858000"/>
          </a:xfrm>
          <a:prstGeom prst="rect">
            <a:avLst/>
          </a:prstGeom>
          <a:pattFill prst="pct5">
            <a:fgClr>
              <a:schemeClr val="tx2">
                <a:lumMod val="75000"/>
              </a:schemeClr>
            </a:fgClr>
            <a:bgClr>
              <a:schemeClr val="bg1">
                <a:lumMod val="85000"/>
              </a:schemeClr>
            </a:bgClr>
          </a:patt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2">
            <p14:nvContentPartPr>
              <p14:cNvPr id="8" name="Tinta 7">
                <a:extLst>
                  <a:ext uri="{FF2B5EF4-FFF2-40B4-BE49-F238E27FC236}">
                    <a16:creationId xmlns:a16="http://schemas.microsoft.com/office/drawing/2014/main" id="{690FC308-46F4-DB3A-130C-3B6F0B9E91AE}"/>
                  </a:ext>
                </a:extLst>
              </p14:cNvPr>
              <p14:cNvContentPartPr/>
              <p14:nvPr/>
            </p14:nvContentPartPr>
            <p14:xfrm>
              <a:off x="13274598" y="1935699"/>
              <a:ext cx="360" cy="360"/>
            </p14:xfrm>
          </p:contentPart>
        </mc:Choice>
        <mc:Fallback xmlns="">
          <p:pic>
            <p:nvPicPr>
              <p:cNvPr id="8" name="Tinta 7">
                <a:extLst>
                  <a:ext uri="{FF2B5EF4-FFF2-40B4-BE49-F238E27FC236}">
                    <a16:creationId xmlns:a16="http://schemas.microsoft.com/office/drawing/2014/main" id="{690FC308-46F4-DB3A-130C-3B6F0B9E91A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265958" y="1927059"/>
                <a:ext cx="18000" cy="18000"/>
              </a:xfrm>
              <a:prstGeom prst="rect">
                <a:avLst/>
              </a:prstGeom>
            </p:spPr>
          </p:pic>
        </mc:Fallback>
      </mc:AlternateContent>
      <p:pic>
        <p:nvPicPr>
          <p:cNvPr id="12" name="Picture 3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606E0E7B-0769-F5F7-56AC-4939F684258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750"/>
          <a:stretch>
            <a:fillRect/>
          </a:stretch>
        </p:blipFill>
        <p:spPr bwMode="auto">
          <a:xfrm>
            <a:off x="4051792" y="1194454"/>
            <a:ext cx="6112282" cy="414147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Imagem 12" descr="Logotipo, nome da empresa&#10;&#10;Descrição gerada automaticamente">
            <a:extLst>
              <a:ext uri="{FF2B5EF4-FFF2-40B4-BE49-F238E27FC236}">
                <a16:creationId xmlns:a16="http://schemas.microsoft.com/office/drawing/2014/main" id="{72D47409-2A05-6BD6-EE45-00A1B1BF69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43732"/>
          <a:stretch>
            <a:fillRect/>
          </a:stretch>
        </p:blipFill>
        <p:spPr bwMode="auto">
          <a:xfrm>
            <a:off x="383248" y="5543288"/>
            <a:ext cx="2543499" cy="943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ítulo 13">
            <a:extLst>
              <a:ext uri="{FF2B5EF4-FFF2-40B4-BE49-F238E27FC236}">
                <a16:creationId xmlns:a16="http://schemas.microsoft.com/office/drawing/2014/main" id="{8F84A87A-BECE-48F5-FDBB-3EA46C29C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619" y="435751"/>
            <a:ext cx="8596668" cy="1320800"/>
          </a:xfrm>
        </p:spPr>
        <p:txBody>
          <a:bodyPr>
            <a:normAutofit/>
          </a:bodyPr>
          <a:lstStyle/>
          <a:p>
            <a:r>
              <a:rPr lang="pt-BR" sz="4200" b="1" dirty="0">
                <a:solidFill>
                  <a:schemeClr val="tx1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  <a:t>CERTIFICADO</a:t>
            </a:r>
          </a:p>
        </p:txBody>
      </p:sp>
      <p:sp>
        <p:nvSpPr>
          <p:cNvPr id="15" name="Espaço Reservado para Conteúdo 14">
            <a:extLst>
              <a:ext uri="{FF2B5EF4-FFF2-40B4-BE49-F238E27FC236}">
                <a16:creationId xmlns:a16="http://schemas.microsoft.com/office/drawing/2014/main" id="{8B749430-1765-C9C2-E23E-9EED0EE1CD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7306" y="1555294"/>
            <a:ext cx="8596668" cy="1125103"/>
          </a:xfrm>
        </p:spPr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pt-BR" sz="36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FABRICIO HERON DOS SANTOS</a:t>
            </a:r>
            <a:endParaRPr lang="pt-BR" sz="38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pt-BR" sz="24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CPF: 101.445.587-18</a:t>
            </a:r>
          </a:p>
        </p:txBody>
      </p:sp>
      <p:sp>
        <p:nvSpPr>
          <p:cNvPr id="16" name="Espaço Reservado para Conteúdo 14">
            <a:extLst>
              <a:ext uri="{FF2B5EF4-FFF2-40B4-BE49-F238E27FC236}">
                <a16:creationId xmlns:a16="http://schemas.microsoft.com/office/drawing/2014/main" id="{43BDCBE0-D10A-E64E-97EE-9E2CD3FF9503}"/>
              </a:ext>
            </a:extLst>
          </p:cNvPr>
          <p:cNvSpPr txBox="1">
            <a:spLocks/>
          </p:cNvSpPr>
          <p:nvPr/>
        </p:nvSpPr>
        <p:spPr>
          <a:xfrm>
            <a:off x="1797306" y="3077370"/>
            <a:ext cx="8596668" cy="214806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Completou com êxito o treinamento: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Precipitador Eletrostático: Princípio de Funcionamento e Principais Componentes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Realizado na data: 28/10/2025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Carga horária: 08 horas</a:t>
            </a:r>
          </a:p>
        </p:txBody>
      </p:sp>
      <p:sp>
        <p:nvSpPr>
          <p:cNvPr id="2" name="Espaço Reservado para Conteúdo 14">
            <a:extLst>
              <a:ext uri="{FF2B5EF4-FFF2-40B4-BE49-F238E27FC236}">
                <a16:creationId xmlns:a16="http://schemas.microsoft.com/office/drawing/2014/main" id="{7245EAC9-D5C1-9F21-7F6E-6D885AE3494B}"/>
              </a:ext>
            </a:extLst>
          </p:cNvPr>
          <p:cNvSpPr txBox="1">
            <a:spLocks/>
          </p:cNvSpPr>
          <p:nvPr/>
        </p:nvSpPr>
        <p:spPr>
          <a:xfrm>
            <a:off x="3597215" y="5918635"/>
            <a:ext cx="1999430" cy="7157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Wingdings 3" charset="2"/>
              <a:buNone/>
            </a:pPr>
            <a:r>
              <a:rPr lang="pt-BR" sz="12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Eng° Celso Gouveia</a:t>
            </a:r>
          </a:p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Wingdings 3" charset="2"/>
              <a:buNone/>
            </a:pPr>
            <a:r>
              <a:rPr lang="pt-BR" sz="12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Weghaux Energy LTDA</a:t>
            </a:r>
          </a:p>
        </p:txBody>
      </p:sp>
      <p:cxnSp>
        <p:nvCxnSpPr>
          <p:cNvPr id="3" name="Conector reto 2">
            <a:extLst>
              <a:ext uri="{FF2B5EF4-FFF2-40B4-BE49-F238E27FC236}">
                <a16:creationId xmlns:a16="http://schemas.microsoft.com/office/drawing/2014/main" id="{4736F8CC-7C97-020A-522A-57ACF2ABC374}"/>
              </a:ext>
            </a:extLst>
          </p:cNvPr>
          <p:cNvCxnSpPr/>
          <p:nvPr/>
        </p:nvCxnSpPr>
        <p:spPr>
          <a:xfrm>
            <a:off x="3381032" y="5865425"/>
            <a:ext cx="25510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5317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94740C-9985-E04A-8BDE-8060AF9FCF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44829E7D-E954-E8BE-8E86-8F3CE6A34DE6}"/>
              </a:ext>
            </a:extLst>
          </p:cNvPr>
          <p:cNvSpPr/>
          <p:nvPr/>
        </p:nvSpPr>
        <p:spPr>
          <a:xfrm>
            <a:off x="0" y="0"/>
            <a:ext cx="233310" cy="6858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6FD923BA-97D1-83BA-5A6A-E33CE3065B1B}"/>
              </a:ext>
            </a:extLst>
          </p:cNvPr>
          <p:cNvSpPr/>
          <p:nvPr/>
        </p:nvSpPr>
        <p:spPr>
          <a:xfrm>
            <a:off x="233309" y="-13447"/>
            <a:ext cx="2843377" cy="6858000"/>
          </a:xfrm>
          <a:prstGeom prst="rect">
            <a:avLst/>
          </a:prstGeom>
          <a:pattFill prst="pct5">
            <a:fgClr>
              <a:schemeClr val="tx2">
                <a:lumMod val="75000"/>
              </a:schemeClr>
            </a:fgClr>
            <a:bgClr>
              <a:schemeClr val="bg1">
                <a:lumMod val="85000"/>
              </a:schemeClr>
            </a:bgClr>
          </a:patt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2">
            <p14:nvContentPartPr>
              <p14:cNvPr id="8" name="Tinta 7">
                <a:extLst>
                  <a:ext uri="{FF2B5EF4-FFF2-40B4-BE49-F238E27FC236}">
                    <a16:creationId xmlns:a16="http://schemas.microsoft.com/office/drawing/2014/main" id="{7B932A88-9405-CEBA-8D25-D47C5E8FC83B}"/>
                  </a:ext>
                </a:extLst>
              </p14:cNvPr>
              <p14:cNvContentPartPr/>
              <p14:nvPr/>
            </p14:nvContentPartPr>
            <p14:xfrm>
              <a:off x="13274598" y="1935699"/>
              <a:ext cx="360" cy="360"/>
            </p14:xfrm>
          </p:contentPart>
        </mc:Choice>
        <mc:Fallback xmlns="">
          <p:pic>
            <p:nvPicPr>
              <p:cNvPr id="8" name="Tinta 7">
                <a:extLst>
                  <a:ext uri="{FF2B5EF4-FFF2-40B4-BE49-F238E27FC236}">
                    <a16:creationId xmlns:a16="http://schemas.microsoft.com/office/drawing/2014/main" id="{7B932A88-9405-CEBA-8D25-D47C5E8FC83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265958" y="1927059"/>
                <a:ext cx="18000" cy="18000"/>
              </a:xfrm>
              <a:prstGeom prst="rect">
                <a:avLst/>
              </a:prstGeom>
            </p:spPr>
          </p:pic>
        </mc:Fallback>
      </mc:AlternateContent>
      <p:pic>
        <p:nvPicPr>
          <p:cNvPr id="12" name="Picture 3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5A45D5F2-180D-841C-E932-4D7FE9DC738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750"/>
          <a:stretch>
            <a:fillRect/>
          </a:stretch>
        </p:blipFill>
        <p:spPr bwMode="auto">
          <a:xfrm>
            <a:off x="4051792" y="1194454"/>
            <a:ext cx="6112282" cy="414147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Imagem 12" descr="Logotipo, nome da empresa&#10;&#10;Descrição gerada automaticamente">
            <a:extLst>
              <a:ext uri="{FF2B5EF4-FFF2-40B4-BE49-F238E27FC236}">
                <a16:creationId xmlns:a16="http://schemas.microsoft.com/office/drawing/2014/main" id="{FBAB97E2-8184-869C-90F4-965B2E3D90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43732"/>
          <a:stretch>
            <a:fillRect/>
          </a:stretch>
        </p:blipFill>
        <p:spPr bwMode="auto">
          <a:xfrm>
            <a:off x="383248" y="5543288"/>
            <a:ext cx="2543499" cy="943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ítulo 13">
            <a:extLst>
              <a:ext uri="{FF2B5EF4-FFF2-40B4-BE49-F238E27FC236}">
                <a16:creationId xmlns:a16="http://schemas.microsoft.com/office/drawing/2014/main" id="{E09A5915-2F3C-6D41-1347-2E4CBD7D6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619" y="435751"/>
            <a:ext cx="8596668" cy="1320800"/>
          </a:xfrm>
        </p:spPr>
        <p:txBody>
          <a:bodyPr>
            <a:normAutofit/>
          </a:bodyPr>
          <a:lstStyle/>
          <a:p>
            <a:r>
              <a:rPr lang="pt-BR" sz="4200" b="1" dirty="0">
                <a:solidFill>
                  <a:schemeClr val="tx1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  <a:t>CERTIFICADO</a:t>
            </a:r>
          </a:p>
        </p:txBody>
      </p:sp>
      <p:sp>
        <p:nvSpPr>
          <p:cNvPr id="15" name="Espaço Reservado para Conteúdo 14">
            <a:extLst>
              <a:ext uri="{FF2B5EF4-FFF2-40B4-BE49-F238E27FC236}">
                <a16:creationId xmlns:a16="http://schemas.microsoft.com/office/drawing/2014/main" id="{4FBD8880-7659-893C-01D9-7E4FB9538B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7306" y="1555294"/>
            <a:ext cx="8596668" cy="1125103"/>
          </a:xfrm>
        </p:spPr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pt-BR" sz="36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ROGERIO SANTOS LEMES</a:t>
            </a:r>
            <a:endParaRPr lang="pt-BR" sz="38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pt-BR" sz="24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CPF: 294.538.208-30</a:t>
            </a:r>
          </a:p>
        </p:txBody>
      </p:sp>
      <p:sp>
        <p:nvSpPr>
          <p:cNvPr id="16" name="Espaço Reservado para Conteúdo 14">
            <a:extLst>
              <a:ext uri="{FF2B5EF4-FFF2-40B4-BE49-F238E27FC236}">
                <a16:creationId xmlns:a16="http://schemas.microsoft.com/office/drawing/2014/main" id="{A63D2408-9B60-B928-C46C-D4367ACAABB9}"/>
              </a:ext>
            </a:extLst>
          </p:cNvPr>
          <p:cNvSpPr txBox="1">
            <a:spLocks/>
          </p:cNvSpPr>
          <p:nvPr/>
        </p:nvSpPr>
        <p:spPr>
          <a:xfrm>
            <a:off x="1797306" y="3077370"/>
            <a:ext cx="8596668" cy="214806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Completou com êxito o treinamento: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Precipitador Eletrostático: Princípio de Funcionamento e Principais Componentes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Realizado na data: 28/10/2025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Carga horária: 08 horas</a:t>
            </a:r>
          </a:p>
        </p:txBody>
      </p:sp>
      <p:sp>
        <p:nvSpPr>
          <p:cNvPr id="2" name="Espaço Reservado para Conteúdo 14">
            <a:extLst>
              <a:ext uri="{FF2B5EF4-FFF2-40B4-BE49-F238E27FC236}">
                <a16:creationId xmlns:a16="http://schemas.microsoft.com/office/drawing/2014/main" id="{81AE8BD0-CCBC-86EF-A182-C6523F3B2C59}"/>
              </a:ext>
            </a:extLst>
          </p:cNvPr>
          <p:cNvSpPr txBox="1">
            <a:spLocks/>
          </p:cNvSpPr>
          <p:nvPr/>
        </p:nvSpPr>
        <p:spPr>
          <a:xfrm>
            <a:off x="3597215" y="5918635"/>
            <a:ext cx="1999430" cy="7157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Wingdings 3" charset="2"/>
              <a:buNone/>
            </a:pPr>
            <a:r>
              <a:rPr lang="pt-BR" sz="12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Eng° Celso Gouveia</a:t>
            </a:r>
          </a:p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Wingdings 3" charset="2"/>
              <a:buNone/>
            </a:pPr>
            <a:r>
              <a:rPr lang="pt-BR" sz="12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Weghaux Energy LTDA</a:t>
            </a:r>
          </a:p>
        </p:txBody>
      </p:sp>
      <p:cxnSp>
        <p:nvCxnSpPr>
          <p:cNvPr id="3" name="Conector reto 2">
            <a:extLst>
              <a:ext uri="{FF2B5EF4-FFF2-40B4-BE49-F238E27FC236}">
                <a16:creationId xmlns:a16="http://schemas.microsoft.com/office/drawing/2014/main" id="{9F983C20-71D7-C5EA-CDF5-C0212AF0965D}"/>
              </a:ext>
            </a:extLst>
          </p:cNvPr>
          <p:cNvCxnSpPr/>
          <p:nvPr/>
        </p:nvCxnSpPr>
        <p:spPr>
          <a:xfrm>
            <a:off x="3381032" y="5865425"/>
            <a:ext cx="25510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9907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B28041-996A-F7AD-2EB6-6D90B8585C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41693B8F-CFCE-33BA-691C-667457A96CBA}"/>
              </a:ext>
            </a:extLst>
          </p:cNvPr>
          <p:cNvSpPr/>
          <p:nvPr/>
        </p:nvSpPr>
        <p:spPr>
          <a:xfrm>
            <a:off x="0" y="0"/>
            <a:ext cx="233310" cy="6858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136D5C79-D7A1-045A-30B9-46174C764B8F}"/>
              </a:ext>
            </a:extLst>
          </p:cNvPr>
          <p:cNvSpPr/>
          <p:nvPr/>
        </p:nvSpPr>
        <p:spPr>
          <a:xfrm>
            <a:off x="233309" y="-13447"/>
            <a:ext cx="2843377" cy="6858000"/>
          </a:xfrm>
          <a:prstGeom prst="rect">
            <a:avLst/>
          </a:prstGeom>
          <a:pattFill prst="pct5">
            <a:fgClr>
              <a:schemeClr val="tx2">
                <a:lumMod val="75000"/>
              </a:schemeClr>
            </a:fgClr>
            <a:bgClr>
              <a:schemeClr val="bg1">
                <a:lumMod val="85000"/>
              </a:schemeClr>
            </a:bgClr>
          </a:patt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2">
            <p14:nvContentPartPr>
              <p14:cNvPr id="8" name="Tinta 7">
                <a:extLst>
                  <a:ext uri="{FF2B5EF4-FFF2-40B4-BE49-F238E27FC236}">
                    <a16:creationId xmlns:a16="http://schemas.microsoft.com/office/drawing/2014/main" id="{75EB0E84-F5A1-9870-DD61-0ECD0E6D45D9}"/>
                  </a:ext>
                </a:extLst>
              </p14:cNvPr>
              <p14:cNvContentPartPr/>
              <p14:nvPr/>
            </p14:nvContentPartPr>
            <p14:xfrm>
              <a:off x="13274598" y="1935699"/>
              <a:ext cx="360" cy="360"/>
            </p14:xfrm>
          </p:contentPart>
        </mc:Choice>
        <mc:Fallback xmlns="">
          <p:pic>
            <p:nvPicPr>
              <p:cNvPr id="8" name="Tinta 7">
                <a:extLst>
                  <a:ext uri="{FF2B5EF4-FFF2-40B4-BE49-F238E27FC236}">
                    <a16:creationId xmlns:a16="http://schemas.microsoft.com/office/drawing/2014/main" id="{75EB0E84-F5A1-9870-DD61-0ECD0E6D45D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265958" y="1927059"/>
                <a:ext cx="18000" cy="18000"/>
              </a:xfrm>
              <a:prstGeom prst="rect">
                <a:avLst/>
              </a:prstGeom>
            </p:spPr>
          </p:pic>
        </mc:Fallback>
      </mc:AlternateContent>
      <p:pic>
        <p:nvPicPr>
          <p:cNvPr id="12" name="Picture 3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EE7B54BB-91CF-B2C6-E441-141E607C477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750"/>
          <a:stretch>
            <a:fillRect/>
          </a:stretch>
        </p:blipFill>
        <p:spPr bwMode="auto">
          <a:xfrm>
            <a:off x="4051792" y="1194454"/>
            <a:ext cx="6112282" cy="414147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Imagem 12" descr="Logotipo, nome da empresa&#10;&#10;Descrição gerada automaticamente">
            <a:extLst>
              <a:ext uri="{FF2B5EF4-FFF2-40B4-BE49-F238E27FC236}">
                <a16:creationId xmlns:a16="http://schemas.microsoft.com/office/drawing/2014/main" id="{AAC46FA6-F896-E102-47AB-6644168B37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43732"/>
          <a:stretch>
            <a:fillRect/>
          </a:stretch>
        </p:blipFill>
        <p:spPr bwMode="auto">
          <a:xfrm>
            <a:off x="383248" y="5543288"/>
            <a:ext cx="2543499" cy="943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ítulo 13">
            <a:extLst>
              <a:ext uri="{FF2B5EF4-FFF2-40B4-BE49-F238E27FC236}">
                <a16:creationId xmlns:a16="http://schemas.microsoft.com/office/drawing/2014/main" id="{CABB14AE-A218-F792-7C3A-3A8951DBA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619" y="435751"/>
            <a:ext cx="8596668" cy="1320800"/>
          </a:xfrm>
        </p:spPr>
        <p:txBody>
          <a:bodyPr>
            <a:normAutofit/>
          </a:bodyPr>
          <a:lstStyle/>
          <a:p>
            <a:r>
              <a:rPr lang="pt-BR" sz="4200" b="1" dirty="0">
                <a:solidFill>
                  <a:schemeClr val="tx1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  <a:t>CERTIFICADO</a:t>
            </a:r>
          </a:p>
        </p:txBody>
      </p:sp>
      <p:sp>
        <p:nvSpPr>
          <p:cNvPr id="15" name="Espaço Reservado para Conteúdo 14">
            <a:extLst>
              <a:ext uri="{FF2B5EF4-FFF2-40B4-BE49-F238E27FC236}">
                <a16:creationId xmlns:a16="http://schemas.microsoft.com/office/drawing/2014/main" id="{FA471AD9-FBB0-DAE8-4051-E262C6BE6B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7306" y="1555294"/>
            <a:ext cx="8596668" cy="1125103"/>
          </a:xfrm>
        </p:spPr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pt-BR" sz="36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VANERIOS CORREIA VENTURA</a:t>
            </a:r>
            <a:endParaRPr lang="pt-BR" sz="38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pt-BR" sz="24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CPF:</a:t>
            </a:r>
            <a:r>
              <a:rPr lang="pt-BR" dirty="0"/>
              <a:t> </a:t>
            </a:r>
            <a:r>
              <a:rPr lang="pt-BR" sz="24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298.401.138-44</a:t>
            </a:r>
          </a:p>
        </p:txBody>
      </p:sp>
      <p:sp>
        <p:nvSpPr>
          <p:cNvPr id="16" name="Espaço Reservado para Conteúdo 14">
            <a:extLst>
              <a:ext uri="{FF2B5EF4-FFF2-40B4-BE49-F238E27FC236}">
                <a16:creationId xmlns:a16="http://schemas.microsoft.com/office/drawing/2014/main" id="{DECDBE30-F2E0-BF08-EA4A-F47CD2E592A6}"/>
              </a:ext>
            </a:extLst>
          </p:cNvPr>
          <p:cNvSpPr txBox="1">
            <a:spLocks/>
          </p:cNvSpPr>
          <p:nvPr/>
        </p:nvSpPr>
        <p:spPr>
          <a:xfrm>
            <a:off x="1797306" y="3077370"/>
            <a:ext cx="8596668" cy="214806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Completou com êxito o treinamento: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Precipitador Eletrostático: Princípio de Funcionamento e Principais Componentes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Realizado na data: 28/10/2025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Carga horária: 08 horas</a:t>
            </a:r>
          </a:p>
        </p:txBody>
      </p:sp>
      <p:sp>
        <p:nvSpPr>
          <p:cNvPr id="2" name="Espaço Reservado para Conteúdo 14">
            <a:extLst>
              <a:ext uri="{FF2B5EF4-FFF2-40B4-BE49-F238E27FC236}">
                <a16:creationId xmlns:a16="http://schemas.microsoft.com/office/drawing/2014/main" id="{A3921432-8F1A-CD0B-B253-6597AE779AA6}"/>
              </a:ext>
            </a:extLst>
          </p:cNvPr>
          <p:cNvSpPr txBox="1">
            <a:spLocks/>
          </p:cNvSpPr>
          <p:nvPr/>
        </p:nvSpPr>
        <p:spPr>
          <a:xfrm>
            <a:off x="3597215" y="5918635"/>
            <a:ext cx="1999430" cy="7157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Wingdings 3" charset="2"/>
              <a:buNone/>
            </a:pPr>
            <a:r>
              <a:rPr lang="pt-BR" sz="12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Eng° Celso Gouveia</a:t>
            </a:r>
          </a:p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Wingdings 3" charset="2"/>
              <a:buNone/>
            </a:pPr>
            <a:r>
              <a:rPr lang="pt-BR" sz="12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Weghaux Energy LTDA</a:t>
            </a:r>
          </a:p>
        </p:txBody>
      </p:sp>
      <p:cxnSp>
        <p:nvCxnSpPr>
          <p:cNvPr id="3" name="Conector reto 2">
            <a:extLst>
              <a:ext uri="{FF2B5EF4-FFF2-40B4-BE49-F238E27FC236}">
                <a16:creationId xmlns:a16="http://schemas.microsoft.com/office/drawing/2014/main" id="{82094C03-5D79-8E57-AE68-7C3202CCC11E}"/>
              </a:ext>
            </a:extLst>
          </p:cNvPr>
          <p:cNvCxnSpPr/>
          <p:nvPr/>
        </p:nvCxnSpPr>
        <p:spPr>
          <a:xfrm>
            <a:off x="3381032" y="5865425"/>
            <a:ext cx="25510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90777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D24871-9F44-BB5F-CE56-6606979C18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0BC4B2EE-6343-04D8-20BA-E679C12D430E}"/>
              </a:ext>
            </a:extLst>
          </p:cNvPr>
          <p:cNvSpPr/>
          <p:nvPr/>
        </p:nvSpPr>
        <p:spPr>
          <a:xfrm>
            <a:off x="0" y="0"/>
            <a:ext cx="233310" cy="6858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9194D0D8-3E4F-96F8-F87C-0222EDF3DC2E}"/>
              </a:ext>
            </a:extLst>
          </p:cNvPr>
          <p:cNvSpPr/>
          <p:nvPr/>
        </p:nvSpPr>
        <p:spPr>
          <a:xfrm>
            <a:off x="233309" y="-13447"/>
            <a:ext cx="2843377" cy="6858000"/>
          </a:xfrm>
          <a:prstGeom prst="rect">
            <a:avLst/>
          </a:prstGeom>
          <a:pattFill prst="pct5">
            <a:fgClr>
              <a:schemeClr val="tx2">
                <a:lumMod val="75000"/>
              </a:schemeClr>
            </a:fgClr>
            <a:bgClr>
              <a:schemeClr val="bg1">
                <a:lumMod val="85000"/>
              </a:schemeClr>
            </a:bgClr>
          </a:patt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2">
            <p14:nvContentPartPr>
              <p14:cNvPr id="8" name="Tinta 7">
                <a:extLst>
                  <a:ext uri="{FF2B5EF4-FFF2-40B4-BE49-F238E27FC236}">
                    <a16:creationId xmlns:a16="http://schemas.microsoft.com/office/drawing/2014/main" id="{0809E9B8-8CF4-E5B2-6CB0-D0A5D09E3091}"/>
                  </a:ext>
                </a:extLst>
              </p14:cNvPr>
              <p14:cNvContentPartPr/>
              <p14:nvPr/>
            </p14:nvContentPartPr>
            <p14:xfrm>
              <a:off x="13274598" y="1935699"/>
              <a:ext cx="360" cy="360"/>
            </p14:xfrm>
          </p:contentPart>
        </mc:Choice>
        <mc:Fallback xmlns="">
          <p:pic>
            <p:nvPicPr>
              <p:cNvPr id="8" name="Tinta 7">
                <a:extLst>
                  <a:ext uri="{FF2B5EF4-FFF2-40B4-BE49-F238E27FC236}">
                    <a16:creationId xmlns:a16="http://schemas.microsoft.com/office/drawing/2014/main" id="{0809E9B8-8CF4-E5B2-6CB0-D0A5D09E309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265958" y="1927059"/>
                <a:ext cx="18000" cy="18000"/>
              </a:xfrm>
              <a:prstGeom prst="rect">
                <a:avLst/>
              </a:prstGeom>
            </p:spPr>
          </p:pic>
        </mc:Fallback>
      </mc:AlternateContent>
      <p:pic>
        <p:nvPicPr>
          <p:cNvPr id="12" name="Picture 3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FC05A7E6-80A8-8D82-4333-948186B1BCB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750"/>
          <a:stretch>
            <a:fillRect/>
          </a:stretch>
        </p:blipFill>
        <p:spPr bwMode="auto">
          <a:xfrm>
            <a:off x="4051792" y="1194454"/>
            <a:ext cx="6112282" cy="414147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Imagem 12" descr="Logotipo, nome da empresa&#10;&#10;Descrição gerada automaticamente">
            <a:extLst>
              <a:ext uri="{FF2B5EF4-FFF2-40B4-BE49-F238E27FC236}">
                <a16:creationId xmlns:a16="http://schemas.microsoft.com/office/drawing/2014/main" id="{72AA9914-10E9-FD85-3A54-EAE9EFEBF5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43732"/>
          <a:stretch>
            <a:fillRect/>
          </a:stretch>
        </p:blipFill>
        <p:spPr bwMode="auto">
          <a:xfrm>
            <a:off x="383248" y="5543288"/>
            <a:ext cx="2543499" cy="943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ítulo 13">
            <a:extLst>
              <a:ext uri="{FF2B5EF4-FFF2-40B4-BE49-F238E27FC236}">
                <a16:creationId xmlns:a16="http://schemas.microsoft.com/office/drawing/2014/main" id="{7CEB6762-AA87-5691-FD43-DB744F6DB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619" y="435751"/>
            <a:ext cx="8596668" cy="1320800"/>
          </a:xfrm>
        </p:spPr>
        <p:txBody>
          <a:bodyPr>
            <a:normAutofit/>
          </a:bodyPr>
          <a:lstStyle/>
          <a:p>
            <a:r>
              <a:rPr lang="pt-BR" sz="4200" b="1" dirty="0">
                <a:solidFill>
                  <a:schemeClr val="tx1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  <a:t>CERTIFICADO</a:t>
            </a:r>
          </a:p>
        </p:txBody>
      </p:sp>
      <p:sp>
        <p:nvSpPr>
          <p:cNvPr id="15" name="Espaço Reservado para Conteúdo 14">
            <a:extLst>
              <a:ext uri="{FF2B5EF4-FFF2-40B4-BE49-F238E27FC236}">
                <a16:creationId xmlns:a16="http://schemas.microsoft.com/office/drawing/2014/main" id="{48439ADC-F349-B593-A9A5-23FC6CE5C6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7306" y="1555294"/>
            <a:ext cx="8596668" cy="1125103"/>
          </a:xfrm>
        </p:spPr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pt-BR" sz="36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CASSIO MAGNO SANTOS</a:t>
            </a:r>
            <a:endParaRPr lang="pt-BR" sz="38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pt-BR" sz="24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CPF: 402.147.928-70</a:t>
            </a:r>
          </a:p>
        </p:txBody>
      </p:sp>
      <p:sp>
        <p:nvSpPr>
          <p:cNvPr id="16" name="Espaço Reservado para Conteúdo 14">
            <a:extLst>
              <a:ext uri="{FF2B5EF4-FFF2-40B4-BE49-F238E27FC236}">
                <a16:creationId xmlns:a16="http://schemas.microsoft.com/office/drawing/2014/main" id="{402F8D23-595C-D32C-4F01-907FCE0BE810}"/>
              </a:ext>
            </a:extLst>
          </p:cNvPr>
          <p:cNvSpPr txBox="1">
            <a:spLocks/>
          </p:cNvSpPr>
          <p:nvPr/>
        </p:nvSpPr>
        <p:spPr>
          <a:xfrm>
            <a:off x="1797306" y="3077370"/>
            <a:ext cx="8596668" cy="214806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Completou com êxito o treinamento: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Precipitador Eletrostático: Princípio de Funcionamento e Principais Componentes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Realizado na data: 28/10/2025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Carga horária: 08 horas</a:t>
            </a:r>
          </a:p>
        </p:txBody>
      </p:sp>
      <p:sp>
        <p:nvSpPr>
          <p:cNvPr id="2" name="Espaço Reservado para Conteúdo 14">
            <a:extLst>
              <a:ext uri="{FF2B5EF4-FFF2-40B4-BE49-F238E27FC236}">
                <a16:creationId xmlns:a16="http://schemas.microsoft.com/office/drawing/2014/main" id="{0C7AF0DD-32CE-331D-A86F-82A042A47C2E}"/>
              </a:ext>
            </a:extLst>
          </p:cNvPr>
          <p:cNvSpPr txBox="1">
            <a:spLocks/>
          </p:cNvSpPr>
          <p:nvPr/>
        </p:nvSpPr>
        <p:spPr>
          <a:xfrm>
            <a:off x="3597215" y="5918635"/>
            <a:ext cx="1999430" cy="7157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Wingdings 3" charset="2"/>
              <a:buNone/>
            </a:pPr>
            <a:r>
              <a:rPr lang="pt-BR" sz="12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Eng° Celso Gouveia</a:t>
            </a:r>
          </a:p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Wingdings 3" charset="2"/>
              <a:buNone/>
            </a:pPr>
            <a:r>
              <a:rPr lang="pt-BR" sz="12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Weghaux Energy LTDA</a:t>
            </a:r>
          </a:p>
        </p:txBody>
      </p:sp>
      <p:cxnSp>
        <p:nvCxnSpPr>
          <p:cNvPr id="3" name="Conector reto 2">
            <a:extLst>
              <a:ext uri="{FF2B5EF4-FFF2-40B4-BE49-F238E27FC236}">
                <a16:creationId xmlns:a16="http://schemas.microsoft.com/office/drawing/2014/main" id="{CD725C06-D42A-FD0C-C3B7-3E67BCF6624B}"/>
              </a:ext>
            </a:extLst>
          </p:cNvPr>
          <p:cNvCxnSpPr/>
          <p:nvPr/>
        </p:nvCxnSpPr>
        <p:spPr>
          <a:xfrm>
            <a:off x="3381032" y="5865425"/>
            <a:ext cx="25510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01884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5E9A6F-7A7D-DCA1-011B-D946B144A8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5D3CCE04-B8E7-F4F1-C6DC-0F0992865BA9}"/>
              </a:ext>
            </a:extLst>
          </p:cNvPr>
          <p:cNvSpPr/>
          <p:nvPr/>
        </p:nvSpPr>
        <p:spPr>
          <a:xfrm>
            <a:off x="0" y="0"/>
            <a:ext cx="233310" cy="6858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621F0230-32D7-8778-CD54-6BEACE8BE55B}"/>
              </a:ext>
            </a:extLst>
          </p:cNvPr>
          <p:cNvSpPr/>
          <p:nvPr/>
        </p:nvSpPr>
        <p:spPr>
          <a:xfrm>
            <a:off x="233309" y="-13447"/>
            <a:ext cx="2843377" cy="6858000"/>
          </a:xfrm>
          <a:prstGeom prst="rect">
            <a:avLst/>
          </a:prstGeom>
          <a:pattFill prst="pct5">
            <a:fgClr>
              <a:schemeClr val="tx2">
                <a:lumMod val="75000"/>
              </a:schemeClr>
            </a:fgClr>
            <a:bgClr>
              <a:schemeClr val="bg1">
                <a:lumMod val="85000"/>
              </a:schemeClr>
            </a:bgClr>
          </a:patt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2">
            <p14:nvContentPartPr>
              <p14:cNvPr id="8" name="Tinta 7">
                <a:extLst>
                  <a:ext uri="{FF2B5EF4-FFF2-40B4-BE49-F238E27FC236}">
                    <a16:creationId xmlns:a16="http://schemas.microsoft.com/office/drawing/2014/main" id="{AAFA3EFF-68E6-DCBB-17B9-98DB3985D8C2}"/>
                  </a:ext>
                </a:extLst>
              </p14:cNvPr>
              <p14:cNvContentPartPr/>
              <p14:nvPr/>
            </p14:nvContentPartPr>
            <p14:xfrm>
              <a:off x="13274598" y="1935699"/>
              <a:ext cx="360" cy="360"/>
            </p14:xfrm>
          </p:contentPart>
        </mc:Choice>
        <mc:Fallback xmlns="">
          <p:pic>
            <p:nvPicPr>
              <p:cNvPr id="8" name="Tinta 7">
                <a:extLst>
                  <a:ext uri="{FF2B5EF4-FFF2-40B4-BE49-F238E27FC236}">
                    <a16:creationId xmlns:a16="http://schemas.microsoft.com/office/drawing/2014/main" id="{AAFA3EFF-68E6-DCBB-17B9-98DB3985D8C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265958" y="1927059"/>
                <a:ext cx="18000" cy="18000"/>
              </a:xfrm>
              <a:prstGeom prst="rect">
                <a:avLst/>
              </a:prstGeom>
            </p:spPr>
          </p:pic>
        </mc:Fallback>
      </mc:AlternateContent>
      <p:pic>
        <p:nvPicPr>
          <p:cNvPr id="12" name="Picture 3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12B2FA5E-172A-9A2F-9444-5DC8217151C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750"/>
          <a:stretch>
            <a:fillRect/>
          </a:stretch>
        </p:blipFill>
        <p:spPr bwMode="auto">
          <a:xfrm>
            <a:off x="4051792" y="1194454"/>
            <a:ext cx="6112282" cy="414147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Imagem 12" descr="Logotipo, nome da empresa&#10;&#10;Descrição gerada automaticamente">
            <a:extLst>
              <a:ext uri="{FF2B5EF4-FFF2-40B4-BE49-F238E27FC236}">
                <a16:creationId xmlns:a16="http://schemas.microsoft.com/office/drawing/2014/main" id="{7B394259-A880-B780-92DC-0234DB4186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43732"/>
          <a:stretch>
            <a:fillRect/>
          </a:stretch>
        </p:blipFill>
        <p:spPr bwMode="auto">
          <a:xfrm>
            <a:off x="383248" y="5543288"/>
            <a:ext cx="2543499" cy="943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ítulo 13">
            <a:extLst>
              <a:ext uri="{FF2B5EF4-FFF2-40B4-BE49-F238E27FC236}">
                <a16:creationId xmlns:a16="http://schemas.microsoft.com/office/drawing/2014/main" id="{0F78EBB3-4BB9-EEB7-8830-57E76C100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619" y="435751"/>
            <a:ext cx="8596668" cy="1320800"/>
          </a:xfrm>
        </p:spPr>
        <p:txBody>
          <a:bodyPr>
            <a:normAutofit/>
          </a:bodyPr>
          <a:lstStyle/>
          <a:p>
            <a:r>
              <a:rPr lang="pt-BR" sz="4200" b="1" dirty="0">
                <a:solidFill>
                  <a:schemeClr val="tx1"/>
                </a:solidFill>
                <a:latin typeface="Mongolian Baiti" panose="03000500000000000000" pitchFamily="66" charset="0"/>
                <a:cs typeface="Mongolian Baiti" panose="03000500000000000000" pitchFamily="66" charset="0"/>
              </a:rPr>
              <a:t>CERTIFICADO</a:t>
            </a:r>
          </a:p>
        </p:txBody>
      </p:sp>
      <p:sp>
        <p:nvSpPr>
          <p:cNvPr id="15" name="Espaço Reservado para Conteúdo 14">
            <a:extLst>
              <a:ext uri="{FF2B5EF4-FFF2-40B4-BE49-F238E27FC236}">
                <a16:creationId xmlns:a16="http://schemas.microsoft.com/office/drawing/2014/main" id="{F9627C76-0920-1F26-7569-6CB8839DDD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7306" y="1555294"/>
            <a:ext cx="8596668" cy="1125103"/>
          </a:xfrm>
        </p:spPr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pt-BR" sz="36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FABRICIO GUERRA GOMES</a:t>
            </a:r>
            <a:endParaRPr lang="pt-BR" sz="38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pt-BR" sz="24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CPF: 270.803.838-97</a:t>
            </a:r>
          </a:p>
        </p:txBody>
      </p:sp>
      <p:sp>
        <p:nvSpPr>
          <p:cNvPr id="16" name="Espaço Reservado para Conteúdo 14">
            <a:extLst>
              <a:ext uri="{FF2B5EF4-FFF2-40B4-BE49-F238E27FC236}">
                <a16:creationId xmlns:a16="http://schemas.microsoft.com/office/drawing/2014/main" id="{C2716669-0493-6621-8950-A3C1EB8CBC13}"/>
              </a:ext>
            </a:extLst>
          </p:cNvPr>
          <p:cNvSpPr txBox="1">
            <a:spLocks/>
          </p:cNvSpPr>
          <p:nvPr/>
        </p:nvSpPr>
        <p:spPr>
          <a:xfrm>
            <a:off x="1797306" y="3077370"/>
            <a:ext cx="8596668" cy="214806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Completou com êxito o treinamento: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b="1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Precipitador Eletrostático: Princípio de Funcionamento e Principais Componentes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b="1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Realizado na data: 28/10/2025</a:t>
            </a: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endParaRPr lang="pt-BR" sz="2000" dirty="0">
              <a:solidFill>
                <a:schemeClr val="tx1"/>
              </a:solidFill>
              <a:latin typeface="Mongolian Baiti" panose="03000500000000000000" pitchFamily="66" charset="0"/>
              <a:ea typeface="+mj-ea"/>
              <a:cs typeface="Mongolian Baiti" panose="03000500000000000000" pitchFamily="66" charset="0"/>
            </a:endParaRPr>
          </a:p>
          <a:p>
            <a:pPr marL="0" indent="0" algn="ctr">
              <a:spcBef>
                <a:spcPct val="0"/>
              </a:spcBef>
              <a:buFont typeface="Wingdings 3" charset="2"/>
              <a:buNone/>
            </a:pPr>
            <a:r>
              <a:rPr lang="pt-BR" sz="20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Carga horária: 08 horas</a:t>
            </a:r>
          </a:p>
        </p:txBody>
      </p:sp>
      <p:sp>
        <p:nvSpPr>
          <p:cNvPr id="2" name="Espaço Reservado para Conteúdo 14">
            <a:extLst>
              <a:ext uri="{FF2B5EF4-FFF2-40B4-BE49-F238E27FC236}">
                <a16:creationId xmlns:a16="http://schemas.microsoft.com/office/drawing/2014/main" id="{AE5AC227-3769-3448-BD2E-7E819BD7B8EC}"/>
              </a:ext>
            </a:extLst>
          </p:cNvPr>
          <p:cNvSpPr txBox="1">
            <a:spLocks/>
          </p:cNvSpPr>
          <p:nvPr/>
        </p:nvSpPr>
        <p:spPr>
          <a:xfrm>
            <a:off x="3597215" y="5918635"/>
            <a:ext cx="1999430" cy="7157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Wingdings 3" charset="2"/>
              <a:buNone/>
            </a:pPr>
            <a:r>
              <a:rPr lang="pt-BR" sz="12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Eng° Celso Gouveia</a:t>
            </a:r>
          </a:p>
          <a:p>
            <a:pPr marL="0" indent="0" algn="ctr">
              <a:lnSpc>
                <a:spcPct val="150000"/>
              </a:lnSpc>
              <a:spcBef>
                <a:spcPct val="0"/>
              </a:spcBef>
              <a:buFont typeface="Wingdings 3" charset="2"/>
              <a:buNone/>
            </a:pPr>
            <a:r>
              <a:rPr lang="pt-BR" sz="1200" dirty="0">
                <a:solidFill>
                  <a:schemeClr val="tx1"/>
                </a:solidFill>
                <a:latin typeface="Mongolian Baiti" panose="03000500000000000000" pitchFamily="66" charset="0"/>
                <a:ea typeface="+mj-ea"/>
                <a:cs typeface="Mongolian Baiti" panose="03000500000000000000" pitchFamily="66" charset="0"/>
              </a:rPr>
              <a:t>Weghaux Energy LTDA</a:t>
            </a:r>
          </a:p>
        </p:txBody>
      </p:sp>
      <p:cxnSp>
        <p:nvCxnSpPr>
          <p:cNvPr id="3" name="Conector reto 2">
            <a:extLst>
              <a:ext uri="{FF2B5EF4-FFF2-40B4-BE49-F238E27FC236}">
                <a16:creationId xmlns:a16="http://schemas.microsoft.com/office/drawing/2014/main" id="{51D2B3AA-5C46-76BE-0E2C-2EB92D5BB4BC}"/>
              </a:ext>
            </a:extLst>
          </p:cNvPr>
          <p:cNvCxnSpPr/>
          <p:nvPr/>
        </p:nvCxnSpPr>
        <p:spPr>
          <a:xfrm>
            <a:off x="3381032" y="5865425"/>
            <a:ext cx="25510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922918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Azul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122</TotalTime>
  <Words>887</Words>
  <Application>Microsoft Office PowerPoint</Application>
  <PresentationFormat>Widescreen</PresentationFormat>
  <Paragraphs>266</Paragraphs>
  <Slides>22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7" baseType="lpstr">
      <vt:lpstr>Arial</vt:lpstr>
      <vt:lpstr>Mongolian Baiti</vt:lpstr>
      <vt:lpstr>Trebuchet MS</vt:lpstr>
      <vt:lpstr>Wingdings 3</vt:lpstr>
      <vt:lpstr>Facetado</vt:lpstr>
      <vt:lpstr>CERTIFICADO</vt:lpstr>
      <vt:lpstr>CERTIFICADO</vt:lpstr>
      <vt:lpstr>CERTIFICADO</vt:lpstr>
      <vt:lpstr>CERTIFICADO</vt:lpstr>
      <vt:lpstr>CERTIFICADO</vt:lpstr>
      <vt:lpstr>CERTIFICADO</vt:lpstr>
      <vt:lpstr>CERTIFICADO</vt:lpstr>
      <vt:lpstr>CERTIFICADO</vt:lpstr>
      <vt:lpstr>CERTIFICADO</vt:lpstr>
      <vt:lpstr>CERTIFICADO</vt:lpstr>
      <vt:lpstr>CERTIFICADO</vt:lpstr>
      <vt:lpstr>CERTIFICADO</vt:lpstr>
      <vt:lpstr>CERTIFICADO</vt:lpstr>
      <vt:lpstr>CERTIFICADO</vt:lpstr>
      <vt:lpstr>CERTIFICADO</vt:lpstr>
      <vt:lpstr>CERTIFICADO</vt:lpstr>
      <vt:lpstr>CERTIFICADO</vt:lpstr>
      <vt:lpstr>CERTIFICADO</vt:lpstr>
      <vt:lpstr>CERTIFICADO</vt:lpstr>
      <vt:lpstr>CERTIFICADO</vt:lpstr>
      <vt:lpstr>CERTIFICADO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Weghaux Energy</dc:creator>
  <cp:lastModifiedBy>Celso Gouveia</cp:lastModifiedBy>
  <cp:revision>14</cp:revision>
  <dcterms:created xsi:type="dcterms:W3CDTF">2025-11-06T17:20:56Z</dcterms:created>
  <dcterms:modified xsi:type="dcterms:W3CDTF">2025-11-12T19:17:56Z</dcterms:modified>
</cp:coreProperties>
</file>