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9" r:id="rId1"/>
  </p:sldMasterIdLst>
  <p:sldIdLst>
    <p:sldId id="256" r:id="rId2"/>
    <p:sldId id="262" r:id="rId3"/>
    <p:sldId id="258" r:id="rId4"/>
    <p:sldId id="257" r:id="rId5"/>
    <p:sldId id="263" r:id="rId6"/>
    <p:sldId id="261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47"/>
    <p:restoredTop sz="94648"/>
  </p:normalViewPr>
  <p:slideViewPr>
    <p:cSldViewPr snapToGrid="0" snapToObjects="1">
      <p:cViewPr varScale="1">
        <p:scale>
          <a:sx n="102" d="100"/>
          <a:sy n="102" d="100"/>
        </p:scale>
        <p:origin x="205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B66A61-0442-4D4A-AAC9-8F5693BCA615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690C6C99-5408-4CAB-BA20-9DC89344F44E}">
      <dgm:prSet/>
      <dgm:spPr/>
      <dgm:t>
        <a:bodyPr/>
        <a:lstStyle/>
        <a:p>
          <a:r>
            <a:rPr lang="en-US" dirty="0"/>
            <a:t>- Meets ICAO &amp; EASA regulations mandate 90-day ULBs</a:t>
          </a:r>
        </a:p>
      </dgm:t>
    </dgm:pt>
    <dgm:pt modelId="{09123115-AB62-489F-A000-F7D2D0A15E90}" type="parTrans" cxnId="{44015B4F-0E16-404E-A45F-01A8F25B0B2F}">
      <dgm:prSet/>
      <dgm:spPr/>
      <dgm:t>
        <a:bodyPr/>
        <a:lstStyle/>
        <a:p>
          <a:endParaRPr lang="en-US"/>
        </a:p>
      </dgm:t>
    </dgm:pt>
    <dgm:pt modelId="{E672C0F9-6CF2-4864-98A7-B47B8A790F9A}" type="sibTrans" cxnId="{44015B4F-0E16-404E-A45F-01A8F25B0B2F}">
      <dgm:prSet/>
      <dgm:spPr/>
      <dgm:t>
        <a:bodyPr/>
        <a:lstStyle/>
        <a:p>
          <a:endParaRPr lang="en-US"/>
        </a:p>
      </dgm:t>
    </dgm:pt>
    <dgm:pt modelId="{F44F930F-5F35-435F-8338-914728B49382}">
      <dgm:prSet/>
      <dgm:spPr/>
      <dgm:t>
        <a:bodyPr/>
        <a:lstStyle/>
        <a:p>
          <a:r>
            <a:rPr lang="en-US" dirty="0"/>
            <a:t>- Competitive pricing. Product is ready to ship, no material shortages</a:t>
          </a:r>
        </a:p>
      </dgm:t>
    </dgm:pt>
    <dgm:pt modelId="{FE3FE727-86FE-44FB-9F44-014B514B894A}" type="parTrans" cxnId="{A7F2FD56-1734-4783-B105-0F26ACC17210}">
      <dgm:prSet/>
      <dgm:spPr/>
      <dgm:t>
        <a:bodyPr/>
        <a:lstStyle/>
        <a:p>
          <a:endParaRPr lang="en-US"/>
        </a:p>
      </dgm:t>
    </dgm:pt>
    <dgm:pt modelId="{DC277A4D-4145-4A89-9CA7-57FA0159D8AE}" type="sibTrans" cxnId="{A7F2FD56-1734-4783-B105-0F26ACC17210}">
      <dgm:prSet/>
      <dgm:spPr/>
      <dgm:t>
        <a:bodyPr/>
        <a:lstStyle/>
        <a:p>
          <a:endParaRPr lang="en-US"/>
        </a:p>
      </dgm:t>
    </dgm:pt>
    <dgm:pt modelId="{9DBDD06F-F520-449D-BFD8-8898F8952EFF}">
      <dgm:prSet/>
      <dgm:spPr/>
      <dgm:t>
        <a:bodyPr/>
        <a:lstStyle/>
        <a:p>
          <a:r>
            <a:rPr lang="en-US" dirty="0"/>
            <a:t>- This is not a PMA. It is an approved substitute for </a:t>
          </a:r>
          <a:r>
            <a:rPr lang="en-US" dirty="0" err="1"/>
            <a:t>Dukane’s</a:t>
          </a:r>
          <a:r>
            <a:rPr lang="en-US" dirty="0"/>
            <a:t> ULBs</a:t>
          </a:r>
        </a:p>
      </dgm:t>
    </dgm:pt>
    <dgm:pt modelId="{82FF810C-29E5-41D3-94DA-7998908C5970}" type="parTrans" cxnId="{D3958F43-F467-4E3A-8CCD-F7F878364F0D}">
      <dgm:prSet/>
      <dgm:spPr/>
      <dgm:t>
        <a:bodyPr/>
        <a:lstStyle/>
        <a:p>
          <a:endParaRPr lang="en-US"/>
        </a:p>
      </dgm:t>
    </dgm:pt>
    <dgm:pt modelId="{B0F03C74-A28C-428F-AE46-0AB0656779FA}" type="sibTrans" cxnId="{D3958F43-F467-4E3A-8CCD-F7F878364F0D}">
      <dgm:prSet/>
      <dgm:spPr/>
      <dgm:t>
        <a:bodyPr/>
        <a:lstStyle/>
        <a:p>
          <a:endParaRPr lang="en-US"/>
        </a:p>
      </dgm:t>
    </dgm:pt>
    <dgm:pt modelId="{B19B5EE5-2D54-4EE2-9548-671F05DAE512}">
      <dgm:prSet/>
      <dgm:spPr/>
      <dgm:t>
        <a:bodyPr/>
        <a:lstStyle/>
        <a:p>
          <a:r>
            <a:rPr lang="en-US" dirty="0"/>
            <a:t>- L3 and Universal Avionics recommend using </a:t>
          </a:r>
          <a:r>
            <a:rPr lang="en-US" dirty="0" err="1"/>
            <a:t>Novega</a:t>
          </a:r>
          <a:r>
            <a:rPr lang="en-US" dirty="0"/>
            <a:t> in their recorders</a:t>
          </a:r>
        </a:p>
      </dgm:t>
    </dgm:pt>
    <dgm:pt modelId="{74EB0BDC-A636-4246-8D86-E5BB4BABFD76}" type="parTrans" cxnId="{DB3898F8-E265-4E1C-8A3B-4C54D4BA8359}">
      <dgm:prSet/>
      <dgm:spPr/>
      <dgm:t>
        <a:bodyPr/>
        <a:lstStyle/>
        <a:p>
          <a:endParaRPr lang="en-US"/>
        </a:p>
      </dgm:t>
    </dgm:pt>
    <dgm:pt modelId="{A2ABCF17-5809-4709-ADD5-6A26D38511F8}" type="sibTrans" cxnId="{DB3898F8-E265-4E1C-8A3B-4C54D4BA8359}">
      <dgm:prSet/>
      <dgm:spPr/>
      <dgm:t>
        <a:bodyPr/>
        <a:lstStyle/>
        <a:p>
          <a:endParaRPr lang="en-US"/>
        </a:p>
      </dgm:t>
    </dgm:pt>
    <dgm:pt modelId="{51772B11-BC5A-4E1C-B59B-DFC6DD7E4A22}" type="pres">
      <dgm:prSet presAssocID="{C6B66A61-0442-4D4A-AAC9-8F5693BCA615}" presName="root" presStyleCnt="0">
        <dgm:presLayoutVars>
          <dgm:dir/>
          <dgm:resizeHandles val="exact"/>
        </dgm:presLayoutVars>
      </dgm:prSet>
      <dgm:spPr/>
    </dgm:pt>
    <dgm:pt modelId="{840976B5-BCD7-4122-BE00-FE529E8CD576}" type="pres">
      <dgm:prSet presAssocID="{690C6C99-5408-4CAB-BA20-9DC89344F44E}" presName="compNode" presStyleCnt="0"/>
      <dgm:spPr/>
    </dgm:pt>
    <dgm:pt modelId="{1C736BE8-B814-45E2-B6F9-FC9564EF1737}" type="pres">
      <dgm:prSet presAssocID="{690C6C99-5408-4CAB-BA20-9DC89344F44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irplane"/>
        </a:ext>
      </dgm:extLst>
    </dgm:pt>
    <dgm:pt modelId="{EE06C5FA-1BB9-45E5-A3A9-0F09E8E6DFAF}" type="pres">
      <dgm:prSet presAssocID="{690C6C99-5408-4CAB-BA20-9DC89344F44E}" presName="spaceRect" presStyleCnt="0"/>
      <dgm:spPr/>
    </dgm:pt>
    <dgm:pt modelId="{A15C66B8-3AF7-48DE-A495-4F5D62BFB63C}" type="pres">
      <dgm:prSet presAssocID="{690C6C99-5408-4CAB-BA20-9DC89344F44E}" presName="textRect" presStyleLbl="revTx" presStyleIdx="0" presStyleCnt="4">
        <dgm:presLayoutVars>
          <dgm:chMax val="1"/>
          <dgm:chPref val="1"/>
        </dgm:presLayoutVars>
      </dgm:prSet>
      <dgm:spPr/>
    </dgm:pt>
    <dgm:pt modelId="{71531076-D2B2-46FD-A66F-46F9B32BF0F8}" type="pres">
      <dgm:prSet presAssocID="{E672C0F9-6CF2-4864-98A7-B47B8A790F9A}" presName="sibTrans" presStyleCnt="0"/>
      <dgm:spPr/>
    </dgm:pt>
    <dgm:pt modelId="{E6950A9F-E5A7-4021-81D0-A9BEC9ABE89A}" type="pres">
      <dgm:prSet presAssocID="{F44F930F-5F35-435F-8338-914728B49382}" presName="compNode" presStyleCnt="0"/>
      <dgm:spPr/>
    </dgm:pt>
    <dgm:pt modelId="{05C7498E-B569-4AFC-B8E2-1DFE56BF007F}" type="pres">
      <dgm:prSet presAssocID="{F44F930F-5F35-435F-8338-914728B4938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 with solid fill"/>
        </a:ext>
      </dgm:extLst>
    </dgm:pt>
    <dgm:pt modelId="{57EC85C6-0F63-4D19-805F-8EF7035AE799}" type="pres">
      <dgm:prSet presAssocID="{F44F930F-5F35-435F-8338-914728B49382}" presName="spaceRect" presStyleCnt="0"/>
      <dgm:spPr/>
    </dgm:pt>
    <dgm:pt modelId="{B71F3932-6C80-430E-A225-59BEB3A15C23}" type="pres">
      <dgm:prSet presAssocID="{F44F930F-5F35-435F-8338-914728B49382}" presName="textRect" presStyleLbl="revTx" presStyleIdx="1" presStyleCnt="4">
        <dgm:presLayoutVars>
          <dgm:chMax val="1"/>
          <dgm:chPref val="1"/>
        </dgm:presLayoutVars>
      </dgm:prSet>
      <dgm:spPr/>
    </dgm:pt>
    <dgm:pt modelId="{2252D865-3172-43AF-945C-560AEBDC8303}" type="pres">
      <dgm:prSet presAssocID="{DC277A4D-4145-4A89-9CA7-57FA0159D8AE}" presName="sibTrans" presStyleCnt="0"/>
      <dgm:spPr/>
    </dgm:pt>
    <dgm:pt modelId="{4B487735-93D8-4EC5-B75B-3895F86CCA7C}" type="pres">
      <dgm:prSet presAssocID="{9DBDD06F-F520-449D-BFD8-8898F8952EFF}" presName="compNode" presStyleCnt="0"/>
      <dgm:spPr/>
    </dgm:pt>
    <dgm:pt modelId="{0793D845-5EE1-4382-A048-8D21F4377A25}" type="pres">
      <dgm:prSet presAssocID="{9DBDD06F-F520-449D-BFD8-8898F8952EFF}" presName="iconRect" presStyleLbl="node1" presStyleIdx="2" presStyleCnt="4" custLinFactX="-179317" custLinFactY="-35203" custLinFactNeighborX="-200000" custLinFactNeighborY="-100000"/>
      <dgm:spPr>
        <a:prstGeom prst="rect">
          <a:avLst/>
        </a:prstGeom>
        <a:solidFill>
          <a:schemeClr val="bg2"/>
        </a:solidFill>
        <a:ln>
          <a:noFill/>
        </a:ln>
      </dgm:spPr>
    </dgm:pt>
    <dgm:pt modelId="{B3CA73DC-AC69-4884-B008-CBBD0A519567}" type="pres">
      <dgm:prSet presAssocID="{9DBDD06F-F520-449D-BFD8-8898F8952EFF}" presName="spaceRect" presStyleCnt="0"/>
      <dgm:spPr/>
    </dgm:pt>
    <dgm:pt modelId="{76609090-9D1B-4847-90AE-AE0B632EEB53}" type="pres">
      <dgm:prSet presAssocID="{9DBDD06F-F520-449D-BFD8-8898F8952EFF}" presName="textRect" presStyleLbl="revTx" presStyleIdx="2" presStyleCnt="4">
        <dgm:presLayoutVars>
          <dgm:chMax val="1"/>
          <dgm:chPref val="1"/>
        </dgm:presLayoutVars>
      </dgm:prSet>
      <dgm:spPr/>
    </dgm:pt>
    <dgm:pt modelId="{68CB17B4-519C-4E89-B53B-4ADFEEF5B276}" type="pres">
      <dgm:prSet presAssocID="{B0F03C74-A28C-428F-AE46-0AB0656779FA}" presName="sibTrans" presStyleCnt="0"/>
      <dgm:spPr/>
    </dgm:pt>
    <dgm:pt modelId="{A45181F6-BACB-4C87-B4FA-A7C10D9491F8}" type="pres">
      <dgm:prSet presAssocID="{B19B5EE5-2D54-4EE2-9548-671F05DAE512}" presName="compNode" presStyleCnt="0"/>
      <dgm:spPr/>
    </dgm:pt>
    <dgm:pt modelId="{C4B00496-2DC7-489B-86C3-8B44572B2C21}" type="pres">
      <dgm:prSet presAssocID="{B19B5EE5-2D54-4EE2-9548-671F05DAE512}" presName="iconRect" presStyleLbl="node1" presStyleIdx="3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rrow circle with solid fill"/>
        </a:ext>
      </dgm:extLst>
    </dgm:pt>
    <dgm:pt modelId="{CC4B043E-D2B9-42B4-87F1-8E4FEB0AADED}" type="pres">
      <dgm:prSet presAssocID="{B19B5EE5-2D54-4EE2-9548-671F05DAE512}" presName="spaceRect" presStyleCnt="0"/>
      <dgm:spPr/>
    </dgm:pt>
    <dgm:pt modelId="{632158B7-4385-4010-A116-748880B6B1B9}" type="pres">
      <dgm:prSet presAssocID="{B19B5EE5-2D54-4EE2-9548-671F05DAE512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00A91B1B-9218-497E-B312-04ED3E62B131}" type="presOf" srcId="{9DBDD06F-F520-449D-BFD8-8898F8952EFF}" destId="{76609090-9D1B-4847-90AE-AE0B632EEB53}" srcOrd="0" destOrd="0" presId="urn:microsoft.com/office/officeart/2018/2/layout/IconLabelList"/>
    <dgm:cxn modelId="{D3958F43-F467-4E3A-8CCD-F7F878364F0D}" srcId="{C6B66A61-0442-4D4A-AAC9-8F5693BCA615}" destId="{9DBDD06F-F520-449D-BFD8-8898F8952EFF}" srcOrd="2" destOrd="0" parTransId="{82FF810C-29E5-41D3-94DA-7998908C5970}" sibTransId="{B0F03C74-A28C-428F-AE46-0AB0656779FA}"/>
    <dgm:cxn modelId="{3C96EF6A-53DB-4F0D-9B18-67F1AB55FC5B}" type="presOf" srcId="{F44F930F-5F35-435F-8338-914728B49382}" destId="{B71F3932-6C80-430E-A225-59BEB3A15C23}" srcOrd="0" destOrd="0" presId="urn:microsoft.com/office/officeart/2018/2/layout/IconLabelList"/>
    <dgm:cxn modelId="{44015B4F-0E16-404E-A45F-01A8F25B0B2F}" srcId="{C6B66A61-0442-4D4A-AAC9-8F5693BCA615}" destId="{690C6C99-5408-4CAB-BA20-9DC89344F44E}" srcOrd="0" destOrd="0" parTransId="{09123115-AB62-489F-A000-F7D2D0A15E90}" sibTransId="{E672C0F9-6CF2-4864-98A7-B47B8A790F9A}"/>
    <dgm:cxn modelId="{A7F2FD56-1734-4783-B105-0F26ACC17210}" srcId="{C6B66A61-0442-4D4A-AAC9-8F5693BCA615}" destId="{F44F930F-5F35-435F-8338-914728B49382}" srcOrd="1" destOrd="0" parTransId="{FE3FE727-86FE-44FB-9F44-014B514B894A}" sibTransId="{DC277A4D-4145-4A89-9CA7-57FA0159D8AE}"/>
    <dgm:cxn modelId="{2A01E958-2287-4783-BECE-1A46A66EF8D2}" type="presOf" srcId="{690C6C99-5408-4CAB-BA20-9DC89344F44E}" destId="{A15C66B8-3AF7-48DE-A495-4F5D62BFB63C}" srcOrd="0" destOrd="0" presId="urn:microsoft.com/office/officeart/2018/2/layout/IconLabelList"/>
    <dgm:cxn modelId="{AB90AAB9-897C-4239-AC2F-541959FCE0D0}" type="presOf" srcId="{B19B5EE5-2D54-4EE2-9548-671F05DAE512}" destId="{632158B7-4385-4010-A116-748880B6B1B9}" srcOrd="0" destOrd="0" presId="urn:microsoft.com/office/officeart/2018/2/layout/IconLabelList"/>
    <dgm:cxn modelId="{EA2E0AC3-0483-483E-B8C4-7FADD33D9268}" type="presOf" srcId="{C6B66A61-0442-4D4A-AAC9-8F5693BCA615}" destId="{51772B11-BC5A-4E1C-B59B-DFC6DD7E4A22}" srcOrd="0" destOrd="0" presId="urn:microsoft.com/office/officeart/2018/2/layout/IconLabelList"/>
    <dgm:cxn modelId="{DB3898F8-E265-4E1C-8A3B-4C54D4BA8359}" srcId="{C6B66A61-0442-4D4A-AAC9-8F5693BCA615}" destId="{B19B5EE5-2D54-4EE2-9548-671F05DAE512}" srcOrd="3" destOrd="0" parTransId="{74EB0BDC-A636-4246-8D86-E5BB4BABFD76}" sibTransId="{A2ABCF17-5809-4709-ADD5-6A26D38511F8}"/>
    <dgm:cxn modelId="{01F35B4D-9CB1-405D-861F-2CDA4F899B79}" type="presParOf" srcId="{51772B11-BC5A-4E1C-B59B-DFC6DD7E4A22}" destId="{840976B5-BCD7-4122-BE00-FE529E8CD576}" srcOrd="0" destOrd="0" presId="urn:microsoft.com/office/officeart/2018/2/layout/IconLabelList"/>
    <dgm:cxn modelId="{345E9A43-10FB-4C43-ABB3-E6AF2FC1D9EB}" type="presParOf" srcId="{840976B5-BCD7-4122-BE00-FE529E8CD576}" destId="{1C736BE8-B814-45E2-B6F9-FC9564EF1737}" srcOrd="0" destOrd="0" presId="urn:microsoft.com/office/officeart/2018/2/layout/IconLabelList"/>
    <dgm:cxn modelId="{D336A618-CB42-4F57-AB18-D9CADE8881CE}" type="presParOf" srcId="{840976B5-BCD7-4122-BE00-FE529E8CD576}" destId="{EE06C5FA-1BB9-45E5-A3A9-0F09E8E6DFAF}" srcOrd="1" destOrd="0" presId="urn:microsoft.com/office/officeart/2018/2/layout/IconLabelList"/>
    <dgm:cxn modelId="{14198487-24E3-4A92-AEC7-7044F8EA230B}" type="presParOf" srcId="{840976B5-BCD7-4122-BE00-FE529E8CD576}" destId="{A15C66B8-3AF7-48DE-A495-4F5D62BFB63C}" srcOrd="2" destOrd="0" presId="urn:microsoft.com/office/officeart/2018/2/layout/IconLabelList"/>
    <dgm:cxn modelId="{EEE2EC59-70B5-4931-9594-E04272169664}" type="presParOf" srcId="{51772B11-BC5A-4E1C-B59B-DFC6DD7E4A22}" destId="{71531076-D2B2-46FD-A66F-46F9B32BF0F8}" srcOrd="1" destOrd="0" presId="urn:microsoft.com/office/officeart/2018/2/layout/IconLabelList"/>
    <dgm:cxn modelId="{A2B32A0A-9623-4A9A-AE3A-3F3E745BD057}" type="presParOf" srcId="{51772B11-BC5A-4E1C-B59B-DFC6DD7E4A22}" destId="{E6950A9F-E5A7-4021-81D0-A9BEC9ABE89A}" srcOrd="2" destOrd="0" presId="urn:microsoft.com/office/officeart/2018/2/layout/IconLabelList"/>
    <dgm:cxn modelId="{9A03A275-6B9F-4C72-B5C8-5171644B42F5}" type="presParOf" srcId="{E6950A9F-E5A7-4021-81D0-A9BEC9ABE89A}" destId="{05C7498E-B569-4AFC-B8E2-1DFE56BF007F}" srcOrd="0" destOrd="0" presId="urn:microsoft.com/office/officeart/2018/2/layout/IconLabelList"/>
    <dgm:cxn modelId="{BDB01315-34B0-417A-8F41-EFB1A856FF52}" type="presParOf" srcId="{E6950A9F-E5A7-4021-81D0-A9BEC9ABE89A}" destId="{57EC85C6-0F63-4D19-805F-8EF7035AE799}" srcOrd="1" destOrd="0" presId="urn:microsoft.com/office/officeart/2018/2/layout/IconLabelList"/>
    <dgm:cxn modelId="{387415D0-9CCB-472A-83A1-7BBD6FA5BBB4}" type="presParOf" srcId="{E6950A9F-E5A7-4021-81D0-A9BEC9ABE89A}" destId="{B71F3932-6C80-430E-A225-59BEB3A15C23}" srcOrd="2" destOrd="0" presId="urn:microsoft.com/office/officeart/2018/2/layout/IconLabelList"/>
    <dgm:cxn modelId="{7A945F4E-0923-4256-B009-04FEE8397CEA}" type="presParOf" srcId="{51772B11-BC5A-4E1C-B59B-DFC6DD7E4A22}" destId="{2252D865-3172-43AF-945C-560AEBDC8303}" srcOrd="3" destOrd="0" presId="urn:microsoft.com/office/officeart/2018/2/layout/IconLabelList"/>
    <dgm:cxn modelId="{A5F8F0EB-CC8D-4BB2-B78A-5C19C761FD4F}" type="presParOf" srcId="{51772B11-BC5A-4E1C-B59B-DFC6DD7E4A22}" destId="{4B487735-93D8-4EC5-B75B-3895F86CCA7C}" srcOrd="4" destOrd="0" presId="urn:microsoft.com/office/officeart/2018/2/layout/IconLabelList"/>
    <dgm:cxn modelId="{D0705FB3-7E85-4AA0-9F73-5A476271B567}" type="presParOf" srcId="{4B487735-93D8-4EC5-B75B-3895F86CCA7C}" destId="{0793D845-5EE1-4382-A048-8D21F4377A25}" srcOrd="0" destOrd="0" presId="urn:microsoft.com/office/officeart/2018/2/layout/IconLabelList"/>
    <dgm:cxn modelId="{04EB67D4-5617-4515-8152-2613418E44BF}" type="presParOf" srcId="{4B487735-93D8-4EC5-B75B-3895F86CCA7C}" destId="{B3CA73DC-AC69-4884-B008-CBBD0A519567}" srcOrd="1" destOrd="0" presId="urn:microsoft.com/office/officeart/2018/2/layout/IconLabelList"/>
    <dgm:cxn modelId="{4249AB33-6C66-4372-8E5D-BE535AAABC49}" type="presParOf" srcId="{4B487735-93D8-4EC5-B75B-3895F86CCA7C}" destId="{76609090-9D1B-4847-90AE-AE0B632EEB53}" srcOrd="2" destOrd="0" presId="urn:microsoft.com/office/officeart/2018/2/layout/IconLabelList"/>
    <dgm:cxn modelId="{A00990FC-ECF1-4B38-AD95-C9B48DE006A0}" type="presParOf" srcId="{51772B11-BC5A-4E1C-B59B-DFC6DD7E4A22}" destId="{68CB17B4-519C-4E89-B53B-4ADFEEF5B276}" srcOrd="5" destOrd="0" presId="urn:microsoft.com/office/officeart/2018/2/layout/IconLabelList"/>
    <dgm:cxn modelId="{6A420514-3F2C-475C-80CB-CCD3FFC1D42A}" type="presParOf" srcId="{51772B11-BC5A-4E1C-B59B-DFC6DD7E4A22}" destId="{A45181F6-BACB-4C87-B4FA-A7C10D9491F8}" srcOrd="6" destOrd="0" presId="urn:microsoft.com/office/officeart/2018/2/layout/IconLabelList"/>
    <dgm:cxn modelId="{F2B2F7C3-AF19-4B6B-ACA1-583590A89E93}" type="presParOf" srcId="{A45181F6-BACB-4C87-B4FA-A7C10D9491F8}" destId="{C4B00496-2DC7-489B-86C3-8B44572B2C21}" srcOrd="0" destOrd="0" presId="urn:microsoft.com/office/officeart/2018/2/layout/IconLabelList"/>
    <dgm:cxn modelId="{E1BA3A93-27F5-4BD1-BDF4-1741A43A1AF5}" type="presParOf" srcId="{A45181F6-BACB-4C87-B4FA-A7C10D9491F8}" destId="{CC4B043E-D2B9-42B4-87F1-8E4FEB0AADED}" srcOrd="1" destOrd="0" presId="urn:microsoft.com/office/officeart/2018/2/layout/IconLabelList"/>
    <dgm:cxn modelId="{62D70DC2-4636-4CA9-B621-B2A04CF85565}" type="presParOf" srcId="{A45181F6-BACB-4C87-B4FA-A7C10D9491F8}" destId="{632158B7-4385-4010-A116-748880B6B1B9}" srcOrd="2" destOrd="0" presId="urn:microsoft.com/office/officeart/2018/2/layout/IconLabel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9B1E92-BB7A-4789-AA7E-C19BA8620D4A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4758485C-E3BE-4BE5-BE1E-94810CC37AF1}">
      <dgm:prSet/>
      <dgm:spPr/>
      <dgm:t>
        <a:bodyPr/>
        <a:lstStyle/>
        <a:p>
          <a:r>
            <a:rPr lang="en-US" dirty="0"/>
            <a:t>- Bulk pricing is available for quantity 10+</a:t>
          </a:r>
        </a:p>
      </dgm:t>
    </dgm:pt>
    <dgm:pt modelId="{D1C4BA0F-11D1-4C8F-82FC-4C039B0F602D}" type="parTrans" cxnId="{70248AB5-387E-4E9F-B298-47F9DB9A6C46}">
      <dgm:prSet/>
      <dgm:spPr/>
      <dgm:t>
        <a:bodyPr/>
        <a:lstStyle/>
        <a:p>
          <a:endParaRPr lang="en-US"/>
        </a:p>
      </dgm:t>
    </dgm:pt>
    <dgm:pt modelId="{865794A1-B468-4C20-BAA9-50BE14D87370}" type="sibTrans" cxnId="{70248AB5-387E-4E9F-B298-47F9DB9A6C46}">
      <dgm:prSet/>
      <dgm:spPr/>
      <dgm:t>
        <a:bodyPr/>
        <a:lstStyle/>
        <a:p>
          <a:endParaRPr lang="en-US"/>
        </a:p>
      </dgm:t>
    </dgm:pt>
    <dgm:pt modelId="{30EB5DAC-3F21-475F-BFA7-942F51F2BAC6}">
      <dgm:prSet/>
      <dgm:spPr/>
      <dgm:t>
        <a:bodyPr/>
        <a:lstStyle/>
        <a:p>
          <a:r>
            <a:rPr lang="en-US" dirty="0"/>
            <a:t>- GREEN90: No lithium, reduced logistics and shipping costs</a:t>
          </a:r>
        </a:p>
      </dgm:t>
    </dgm:pt>
    <dgm:pt modelId="{42D6DC4D-77AD-453A-AC51-AD750006CA91}" type="parTrans" cxnId="{45BCF60F-D496-476C-9587-5BE8B7F8D988}">
      <dgm:prSet/>
      <dgm:spPr/>
      <dgm:t>
        <a:bodyPr/>
        <a:lstStyle/>
        <a:p>
          <a:endParaRPr lang="en-US"/>
        </a:p>
      </dgm:t>
    </dgm:pt>
    <dgm:pt modelId="{8062FF89-2D17-4F5E-AC40-E2C9F57ADCB5}" type="sibTrans" cxnId="{45BCF60F-D496-476C-9587-5BE8B7F8D988}">
      <dgm:prSet/>
      <dgm:spPr/>
      <dgm:t>
        <a:bodyPr/>
        <a:lstStyle/>
        <a:p>
          <a:endParaRPr lang="en-US"/>
        </a:p>
      </dgm:t>
    </dgm:pt>
    <dgm:pt modelId="{CA71C843-C02A-4F7A-A4B5-B004CA580059}">
      <dgm:prSet/>
      <dgm:spPr/>
      <dgm:t>
        <a:bodyPr/>
        <a:lstStyle/>
        <a:p>
          <a:r>
            <a:rPr lang="en-US" dirty="0"/>
            <a:t>- Minimal cost to install and to maintain</a:t>
          </a:r>
        </a:p>
      </dgm:t>
    </dgm:pt>
    <dgm:pt modelId="{74BB6CFF-47CE-4D96-8B34-FF3CC232BDDA}" type="parTrans" cxnId="{344AEEE4-03FC-4752-9D6E-6333FCD1E7FB}">
      <dgm:prSet/>
      <dgm:spPr/>
      <dgm:t>
        <a:bodyPr/>
        <a:lstStyle/>
        <a:p>
          <a:endParaRPr lang="en-US"/>
        </a:p>
      </dgm:t>
    </dgm:pt>
    <dgm:pt modelId="{1CA9FF18-B8A3-4397-987B-DA31F85D64D2}" type="sibTrans" cxnId="{344AEEE4-03FC-4752-9D6E-6333FCD1E7FB}">
      <dgm:prSet/>
      <dgm:spPr/>
      <dgm:t>
        <a:bodyPr/>
        <a:lstStyle/>
        <a:p>
          <a:endParaRPr lang="en-US"/>
        </a:p>
      </dgm:t>
    </dgm:pt>
    <dgm:pt modelId="{F045C4E5-58BA-49AA-A97F-2F13A4C3E3D1}" type="pres">
      <dgm:prSet presAssocID="{309B1E92-BB7A-4789-AA7E-C19BA8620D4A}" presName="root" presStyleCnt="0">
        <dgm:presLayoutVars>
          <dgm:dir/>
          <dgm:resizeHandles val="exact"/>
        </dgm:presLayoutVars>
      </dgm:prSet>
      <dgm:spPr/>
    </dgm:pt>
    <dgm:pt modelId="{F17626DB-3934-4D57-A1CF-989F2044F306}" type="pres">
      <dgm:prSet presAssocID="{4758485C-E3BE-4BE5-BE1E-94810CC37AF1}" presName="compNode" presStyleCnt="0"/>
      <dgm:spPr/>
    </dgm:pt>
    <dgm:pt modelId="{949B2EFC-34A5-4968-9FEF-129E98A320B7}" type="pres">
      <dgm:prSet presAssocID="{4758485C-E3BE-4BE5-BE1E-94810CC37AF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x trolley"/>
        </a:ext>
      </dgm:extLst>
    </dgm:pt>
    <dgm:pt modelId="{F27CD159-8864-4BF6-970C-FC4E33650273}" type="pres">
      <dgm:prSet presAssocID="{4758485C-E3BE-4BE5-BE1E-94810CC37AF1}" presName="spaceRect" presStyleCnt="0"/>
      <dgm:spPr/>
    </dgm:pt>
    <dgm:pt modelId="{9EAF70EB-1E3D-451B-B9CC-57223E9C99E6}" type="pres">
      <dgm:prSet presAssocID="{4758485C-E3BE-4BE5-BE1E-94810CC37AF1}" presName="textRect" presStyleLbl="revTx" presStyleIdx="0" presStyleCnt="3">
        <dgm:presLayoutVars>
          <dgm:chMax val="1"/>
          <dgm:chPref val="1"/>
        </dgm:presLayoutVars>
      </dgm:prSet>
      <dgm:spPr/>
    </dgm:pt>
    <dgm:pt modelId="{9468FEE9-8120-49B4-A27D-DB64772C5A1A}" type="pres">
      <dgm:prSet presAssocID="{865794A1-B468-4C20-BAA9-50BE14D87370}" presName="sibTrans" presStyleCnt="0"/>
      <dgm:spPr/>
    </dgm:pt>
    <dgm:pt modelId="{D9A2FDA3-ACE4-434B-9058-91E88F68D863}" type="pres">
      <dgm:prSet presAssocID="{30EB5DAC-3F21-475F-BFA7-942F51F2BAC6}" presName="compNode" presStyleCnt="0"/>
      <dgm:spPr/>
    </dgm:pt>
    <dgm:pt modelId="{526B8AFB-645B-4C35-8B64-035C94D77A0B}" type="pres">
      <dgm:prSet presAssocID="{30EB5DAC-3F21-475F-BFA7-942F51F2BAC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pty Battery"/>
        </a:ext>
      </dgm:extLst>
    </dgm:pt>
    <dgm:pt modelId="{3B36101F-0075-4709-B3C8-E4EBFAEBD00E}" type="pres">
      <dgm:prSet presAssocID="{30EB5DAC-3F21-475F-BFA7-942F51F2BAC6}" presName="spaceRect" presStyleCnt="0"/>
      <dgm:spPr/>
    </dgm:pt>
    <dgm:pt modelId="{135B1B55-7CC9-4177-880D-5D7E3D2FABD9}" type="pres">
      <dgm:prSet presAssocID="{30EB5DAC-3F21-475F-BFA7-942F51F2BAC6}" presName="textRect" presStyleLbl="revTx" presStyleIdx="1" presStyleCnt="3">
        <dgm:presLayoutVars>
          <dgm:chMax val="1"/>
          <dgm:chPref val="1"/>
        </dgm:presLayoutVars>
      </dgm:prSet>
      <dgm:spPr/>
    </dgm:pt>
    <dgm:pt modelId="{23EB1FB1-7B18-4E26-B1DD-D0AC42ACC0FD}" type="pres">
      <dgm:prSet presAssocID="{8062FF89-2D17-4F5E-AC40-E2C9F57ADCB5}" presName="sibTrans" presStyleCnt="0"/>
      <dgm:spPr/>
    </dgm:pt>
    <dgm:pt modelId="{92469800-F038-4D64-9B3F-949252A1E20E}" type="pres">
      <dgm:prSet presAssocID="{CA71C843-C02A-4F7A-A4B5-B004CA580059}" presName="compNode" presStyleCnt="0"/>
      <dgm:spPr/>
    </dgm:pt>
    <dgm:pt modelId="{38BB223C-CA1B-4BFB-B8D4-45378A7DF4B5}" type="pres">
      <dgm:prSet presAssocID="{CA71C843-C02A-4F7A-A4B5-B004CA58005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ns"/>
        </a:ext>
      </dgm:extLst>
    </dgm:pt>
    <dgm:pt modelId="{503535A1-2002-4BA7-80BC-669B8CE7837E}" type="pres">
      <dgm:prSet presAssocID="{CA71C843-C02A-4F7A-A4B5-B004CA580059}" presName="spaceRect" presStyleCnt="0"/>
      <dgm:spPr/>
    </dgm:pt>
    <dgm:pt modelId="{F3EC90A9-98A6-4B40-918C-D1714A970987}" type="pres">
      <dgm:prSet presAssocID="{CA71C843-C02A-4F7A-A4B5-B004CA580059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45BCF60F-D496-476C-9587-5BE8B7F8D988}" srcId="{309B1E92-BB7A-4789-AA7E-C19BA8620D4A}" destId="{30EB5DAC-3F21-475F-BFA7-942F51F2BAC6}" srcOrd="1" destOrd="0" parTransId="{42D6DC4D-77AD-453A-AC51-AD750006CA91}" sibTransId="{8062FF89-2D17-4F5E-AC40-E2C9F57ADCB5}"/>
    <dgm:cxn modelId="{F1C88452-DBEC-4D12-AAA6-A184799152CE}" type="presOf" srcId="{CA71C843-C02A-4F7A-A4B5-B004CA580059}" destId="{F3EC90A9-98A6-4B40-918C-D1714A970987}" srcOrd="0" destOrd="0" presId="urn:microsoft.com/office/officeart/2018/2/layout/IconLabelList"/>
    <dgm:cxn modelId="{9B797859-3FB0-495B-ADFA-3B2730EFCD92}" type="presOf" srcId="{4758485C-E3BE-4BE5-BE1E-94810CC37AF1}" destId="{9EAF70EB-1E3D-451B-B9CC-57223E9C99E6}" srcOrd="0" destOrd="0" presId="urn:microsoft.com/office/officeart/2018/2/layout/IconLabelList"/>
    <dgm:cxn modelId="{70248AB5-387E-4E9F-B298-47F9DB9A6C46}" srcId="{309B1E92-BB7A-4789-AA7E-C19BA8620D4A}" destId="{4758485C-E3BE-4BE5-BE1E-94810CC37AF1}" srcOrd="0" destOrd="0" parTransId="{D1C4BA0F-11D1-4C8F-82FC-4C039B0F602D}" sibTransId="{865794A1-B468-4C20-BAA9-50BE14D87370}"/>
    <dgm:cxn modelId="{E425F6E1-74DF-46F1-8DCF-9BF1BCBB1008}" type="presOf" srcId="{309B1E92-BB7A-4789-AA7E-C19BA8620D4A}" destId="{F045C4E5-58BA-49AA-A97F-2F13A4C3E3D1}" srcOrd="0" destOrd="0" presId="urn:microsoft.com/office/officeart/2018/2/layout/IconLabelList"/>
    <dgm:cxn modelId="{344AEEE4-03FC-4752-9D6E-6333FCD1E7FB}" srcId="{309B1E92-BB7A-4789-AA7E-C19BA8620D4A}" destId="{CA71C843-C02A-4F7A-A4B5-B004CA580059}" srcOrd="2" destOrd="0" parTransId="{74BB6CFF-47CE-4D96-8B34-FF3CC232BDDA}" sibTransId="{1CA9FF18-B8A3-4397-987B-DA31F85D64D2}"/>
    <dgm:cxn modelId="{DE6E1BE7-6059-40B2-BF31-721B94E93080}" type="presOf" srcId="{30EB5DAC-3F21-475F-BFA7-942F51F2BAC6}" destId="{135B1B55-7CC9-4177-880D-5D7E3D2FABD9}" srcOrd="0" destOrd="0" presId="urn:microsoft.com/office/officeart/2018/2/layout/IconLabelList"/>
    <dgm:cxn modelId="{C8B503E6-207F-484F-ACC2-2A2D00A6FAD4}" type="presParOf" srcId="{F045C4E5-58BA-49AA-A97F-2F13A4C3E3D1}" destId="{F17626DB-3934-4D57-A1CF-989F2044F306}" srcOrd="0" destOrd="0" presId="urn:microsoft.com/office/officeart/2018/2/layout/IconLabelList"/>
    <dgm:cxn modelId="{76DBE036-9613-4397-B152-C9E8E4D8CDCA}" type="presParOf" srcId="{F17626DB-3934-4D57-A1CF-989F2044F306}" destId="{949B2EFC-34A5-4968-9FEF-129E98A320B7}" srcOrd="0" destOrd="0" presId="urn:microsoft.com/office/officeart/2018/2/layout/IconLabelList"/>
    <dgm:cxn modelId="{9EAAB100-EFD5-4630-AE00-FE6403662C2C}" type="presParOf" srcId="{F17626DB-3934-4D57-A1CF-989F2044F306}" destId="{F27CD159-8864-4BF6-970C-FC4E33650273}" srcOrd="1" destOrd="0" presId="urn:microsoft.com/office/officeart/2018/2/layout/IconLabelList"/>
    <dgm:cxn modelId="{EBBC9A2E-1636-4E7C-9BDC-F855B8E0C8F3}" type="presParOf" srcId="{F17626DB-3934-4D57-A1CF-989F2044F306}" destId="{9EAF70EB-1E3D-451B-B9CC-57223E9C99E6}" srcOrd="2" destOrd="0" presId="urn:microsoft.com/office/officeart/2018/2/layout/IconLabelList"/>
    <dgm:cxn modelId="{4EE57A40-9099-40C6-A058-8FCDB7268A67}" type="presParOf" srcId="{F045C4E5-58BA-49AA-A97F-2F13A4C3E3D1}" destId="{9468FEE9-8120-49B4-A27D-DB64772C5A1A}" srcOrd="1" destOrd="0" presId="urn:microsoft.com/office/officeart/2018/2/layout/IconLabelList"/>
    <dgm:cxn modelId="{29A38D6F-D9D2-4F17-85BC-429B02E2CF39}" type="presParOf" srcId="{F045C4E5-58BA-49AA-A97F-2F13A4C3E3D1}" destId="{D9A2FDA3-ACE4-434B-9058-91E88F68D863}" srcOrd="2" destOrd="0" presId="urn:microsoft.com/office/officeart/2018/2/layout/IconLabelList"/>
    <dgm:cxn modelId="{5580ED49-504A-49F1-93CA-2D2F61591C59}" type="presParOf" srcId="{D9A2FDA3-ACE4-434B-9058-91E88F68D863}" destId="{526B8AFB-645B-4C35-8B64-035C94D77A0B}" srcOrd="0" destOrd="0" presId="urn:microsoft.com/office/officeart/2018/2/layout/IconLabelList"/>
    <dgm:cxn modelId="{ED48AD9F-0877-4364-9953-42E8B96E66EC}" type="presParOf" srcId="{D9A2FDA3-ACE4-434B-9058-91E88F68D863}" destId="{3B36101F-0075-4709-B3C8-E4EBFAEBD00E}" srcOrd="1" destOrd="0" presId="urn:microsoft.com/office/officeart/2018/2/layout/IconLabelList"/>
    <dgm:cxn modelId="{3D0D36BC-26CE-4F9C-8571-B170754FA4A3}" type="presParOf" srcId="{D9A2FDA3-ACE4-434B-9058-91E88F68D863}" destId="{135B1B55-7CC9-4177-880D-5D7E3D2FABD9}" srcOrd="2" destOrd="0" presId="urn:microsoft.com/office/officeart/2018/2/layout/IconLabelList"/>
    <dgm:cxn modelId="{65B8022A-AB78-416F-9081-73455A4F5877}" type="presParOf" srcId="{F045C4E5-58BA-49AA-A97F-2F13A4C3E3D1}" destId="{23EB1FB1-7B18-4E26-B1DD-D0AC42ACC0FD}" srcOrd="3" destOrd="0" presId="urn:microsoft.com/office/officeart/2018/2/layout/IconLabelList"/>
    <dgm:cxn modelId="{75A25FDC-36FE-4E5D-AE95-D8C30F7D13C1}" type="presParOf" srcId="{F045C4E5-58BA-49AA-A97F-2F13A4C3E3D1}" destId="{92469800-F038-4D64-9B3F-949252A1E20E}" srcOrd="4" destOrd="0" presId="urn:microsoft.com/office/officeart/2018/2/layout/IconLabelList"/>
    <dgm:cxn modelId="{68FC81B6-AFF3-4D93-9B31-A3856AAEF7D6}" type="presParOf" srcId="{92469800-F038-4D64-9B3F-949252A1E20E}" destId="{38BB223C-CA1B-4BFB-B8D4-45378A7DF4B5}" srcOrd="0" destOrd="0" presId="urn:microsoft.com/office/officeart/2018/2/layout/IconLabelList"/>
    <dgm:cxn modelId="{9FA77E84-628D-4092-8487-0C2E35FC5339}" type="presParOf" srcId="{92469800-F038-4D64-9B3F-949252A1E20E}" destId="{503535A1-2002-4BA7-80BC-669B8CE7837E}" srcOrd="1" destOrd="0" presId="urn:microsoft.com/office/officeart/2018/2/layout/IconLabelList"/>
    <dgm:cxn modelId="{482C4735-B190-4415-B4FD-978144A56455}" type="presParOf" srcId="{92469800-F038-4D64-9B3F-949252A1E20E}" destId="{F3EC90A9-98A6-4B40-918C-D1714A970987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736BE8-B814-45E2-B6F9-FC9564EF1737}">
      <dsp:nvSpPr>
        <dsp:cNvPr id="0" name=""/>
        <dsp:cNvSpPr/>
      </dsp:nvSpPr>
      <dsp:spPr>
        <a:xfrm>
          <a:off x="52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5C66B8-3AF7-48DE-A495-4F5D62BFB63C}">
      <dsp:nvSpPr>
        <dsp:cNvPr id="0" name=""/>
        <dsp:cNvSpPr/>
      </dsp:nvSpPr>
      <dsp:spPr>
        <a:xfrm>
          <a:off x="2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- Meets ICAO &amp; EASA regulations mandate 90-day ULBs</a:t>
          </a:r>
        </a:p>
      </dsp:txBody>
      <dsp:txXfrm>
        <a:off x="25435" y="2276522"/>
        <a:ext cx="1800000" cy="720000"/>
      </dsp:txXfrm>
    </dsp:sp>
    <dsp:sp modelId="{05C7498E-B569-4AFC-B8E2-1DFE56BF007F}">
      <dsp:nvSpPr>
        <dsp:cNvPr id="0" name=""/>
        <dsp:cNvSpPr/>
      </dsp:nvSpPr>
      <dsp:spPr>
        <a:xfrm>
          <a:off x="263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1F3932-6C80-430E-A225-59BEB3A15C23}">
      <dsp:nvSpPr>
        <dsp:cNvPr id="0" name=""/>
        <dsp:cNvSpPr/>
      </dsp:nvSpPr>
      <dsp:spPr>
        <a:xfrm>
          <a:off x="214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- Competitive pricing. Product is ready to ship, no material shortages</a:t>
          </a:r>
        </a:p>
      </dsp:txBody>
      <dsp:txXfrm>
        <a:off x="2140435" y="2276522"/>
        <a:ext cx="1800000" cy="720000"/>
      </dsp:txXfrm>
    </dsp:sp>
    <dsp:sp modelId="{0793D845-5EE1-4382-A048-8D21F4377A25}">
      <dsp:nvSpPr>
        <dsp:cNvPr id="0" name=""/>
        <dsp:cNvSpPr/>
      </dsp:nvSpPr>
      <dsp:spPr>
        <a:xfrm>
          <a:off x="1677967" y="101138"/>
          <a:ext cx="810000" cy="810000"/>
        </a:xfrm>
        <a:prstGeom prst="rect">
          <a:avLst/>
        </a:prstGeom>
        <a:solidFill>
          <a:schemeClr val="bg2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609090-9D1B-4847-90AE-AE0B632EEB53}">
      <dsp:nvSpPr>
        <dsp:cNvPr id="0" name=""/>
        <dsp:cNvSpPr/>
      </dsp:nvSpPr>
      <dsp:spPr>
        <a:xfrm>
          <a:off x="425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- This is not a PMA. It is an approved substitute for </a:t>
          </a:r>
          <a:r>
            <a:rPr lang="en-US" sz="1200" kern="1200" dirty="0" err="1"/>
            <a:t>Dukane’s</a:t>
          </a:r>
          <a:r>
            <a:rPr lang="en-US" sz="1200" kern="1200" dirty="0"/>
            <a:t> ULBs</a:t>
          </a:r>
        </a:p>
      </dsp:txBody>
      <dsp:txXfrm>
        <a:off x="4255435" y="2276522"/>
        <a:ext cx="1800000" cy="720000"/>
      </dsp:txXfrm>
    </dsp:sp>
    <dsp:sp modelId="{C4B00496-2DC7-489B-86C3-8B44572B2C21}">
      <dsp:nvSpPr>
        <dsp:cNvPr id="0" name=""/>
        <dsp:cNvSpPr/>
      </dsp:nvSpPr>
      <dsp:spPr>
        <a:xfrm>
          <a:off x="686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2158B7-4385-4010-A116-748880B6B1B9}">
      <dsp:nvSpPr>
        <dsp:cNvPr id="0" name=""/>
        <dsp:cNvSpPr/>
      </dsp:nvSpPr>
      <dsp:spPr>
        <a:xfrm>
          <a:off x="637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- L3 and Universal Avionics recommend using </a:t>
          </a:r>
          <a:r>
            <a:rPr lang="en-US" sz="1200" kern="1200" dirty="0" err="1"/>
            <a:t>Novega</a:t>
          </a:r>
          <a:r>
            <a:rPr lang="en-US" sz="1200" kern="1200" dirty="0"/>
            <a:t> in their recorders</a:t>
          </a:r>
        </a:p>
      </dsp:txBody>
      <dsp:txXfrm>
        <a:off x="6370435" y="2276522"/>
        <a:ext cx="18000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9B2EFC-34A5-4968-9FEF-129E98A320B7}">
      <dsp:nvSpPr>
        <dsp:cNvPr id="0" name=""/>
        <dsp:cNvSpPr/>
      </dsp:nvSpPr>
      <dsp:spPr>
        <a:xfrm>
          <a:off x="738477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AF70EB-1E3D-451B-B9CC-57223E9C99E6}">
      <dsp:nvSpPr>
        <dsp:cNvPr id="0" name=""/>
        <dsp:cNvSpPr/>
      </dsp:nvSpPr>
      <dsp:spPr>
        <a:xfrm>
          <a:off x="78583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- Bulk pricing is available for quantity 10+</a:t>
          </a:r>
        </a:p>
      </dsp:txBody>
      <dsp:txXfrm>
        <a:off x="78583" y="2435142"/>
        <a:ext cx="2399612" cy="720000"/>
      </dsp:txXfrm>
    </dsp:sp>
    <dsp:sp modelId="{526B8AFB-645B-4C35-8B64-035C94D77A0B}">
      <dsp:nvSpPr>
        <dsp:cNvPr id="0" name=""/>
        <dsp:cNvSpPr/>
      </dsp:nvSpPr>
      <dsp:spPr>
        <a:xfrm>
          <a:off x="3558022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5B1B55-7CC9-4177-880D-5D7E3D2FABD9}">
      <dsp:nvSpPr>
        <dsp:cNvPr id="0" name=""/>
        <dsp:cNvSpPr/>
      </dsp:nvSpPr>
      <dsp:spPr>
        <a:xfrm>
          <a:off x="2898129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- GREEN90: No lithium, reduced logistics and shipping costs</a:t>
          </a:r>
        </a:p>
      </dsp:txBody>
      <dsp:txXfrm>
        <a:off x="2898129" y="2435142"/>
        <a:ext cx="2399612" cy="720000"/>
      </dsp:txXfrm>
    </dsp:sp>
    <dsp:sp modelId="{38BB223C-CA1B-4BFB-B8D4-45378A7DF4B5}">
      <dsp:nvSpPr>
        <dsp:cNvPr id="0" name=""/>
        <dsp:cNvSpPr/>
      </dsp:nvSpPr>
      <dsp:spPr>
        <a:xfrm>
          <a:off x="6377567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EC90A9-98A6-4B40-918C-D1714A970987}">
      <dsp:nvSpPr>
        <dsp:cNvPr id="0" name=""/>
        <dsp:cNvSpPr/>
      </dsp:nvSpPr>
      <dsp:spPr>
        <a:xfrm>
          <a:off x="5717674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- Minimal cost to install and to maintain</a:t>
          </a:r>
        </a:p>
      </dsp:txBody>
      <dsp:txXfrm>
        <a:off x="5717674" y="2435142"/>
        <a:ext cx="2399612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3589F-8DA7-CD6E-64DB-5F5E74A2E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FED966-9118-883F-B88A-E7E1B6E5EE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040B2-A4CA-4818-6858-40082289C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20FAA-B6F1-529A-E38B-3576F996E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0E902-EF86-0A2C-BC74-C31EE01F0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71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8BBD3-E898-3C29-CFD3-7A965C290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C33B05-A983-6CB4-F58E-48C5867C06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8DA992-2F1B-DFE0-95E7-2F4FAEAF5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D8744-30F1-87C2-89AC-E933D30AA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B8292-9840-5C8E-5CAF-FDA62B0C2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961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C45250-5DC4-DED1-7289-815185614B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E3BB8A-97B0-7491-6AA7-9527698E7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EDCDF-D246-AE29-6195-C6E599601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F9BB2F-CA17-AC22-5B68-813B150A6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6AD2A-640B-F78D-5D59-298CC25CB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378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3CE6E-B972-9EDB-95C4-265FF9E43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B7C20-D43D-343B-D9C9-78045F9E7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16F13-6D38-6C14-6F89-446C167E9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B8BED-F04F-A85E-704E-7AE0E0F3B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868C9-4A36-CA2E-6ADB-D6732006D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429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C97B1-B1C6-B187-4CA7-DE94FCD75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0350F1-CBBD-36B1-D022-138B7CCA51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E9031-58E3-C205-F2B9-2D456C93E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518A1-090E-1A59-27C0-4DF7AEAF5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BD235-77FF-51F1-3374-43A27E4B8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157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0A721-4922-DAF5-EC3B-CD1676DEB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9EBA3-17BC-AC81-1768-13DDC532B6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9F6377-C54F-733E-8432-D68DA6E7E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29EFF2-F51E-49F5-060C-88D300D29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23D014-9122-6C1B-5CB5-E92074D3D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2DE8CF-5762-85FB-A68B-FA8B3FD68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ECFAA-B9BF-D563-B746-19227B1AB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AB3CA9-2578-7918-9CCD-3227B0D05E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DC80FD-F82F-2A8F-4E3B-675DDB878A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3A0BA1-4129-EB0D-792D-193BCAE461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25E3EB-AFFC-F629-ED1F-25D47272BD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5ED0E6-50AF-35B4-DCFC-C0934A407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0FB196-F536-E9C8-C99E-CADAB7515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719568-A2B9-C028-4AD4-C2E943A6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537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A202D-B81D-B3EA-905E-D6DC35105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704EFB-B7BD-26ED-16E0-72E6859DC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6C214-A949-A6BD-1B0F-F18B5EA55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55F24E-EBE3-175D-08C8-6BCB4F59C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940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65CD1-7849-0A93-6738-B9331EA88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281549-11B2-27E7-247B-1060CC617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1BCB23-EEE4-C607-30AF-9D3914BAE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91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5E54B-7B7F-5DE9-C532-E34AAA319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0E9D1-A48A-D186-B67B-6E4469073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DD921-3B89-7794-7B29-D8E9FBF73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1DB246-B0C1-5278-58F4-C43A40C46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EDDF7-D23B-9F73-FC9C-65DCF49ED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95F5C5-46B8-80ED-94B4-46417F91F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38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B288A-7679-8F7A-998B-07AAF1838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9D7850-C989-815E-F0F6-46850DDE7C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F884AE-0351-63FB-7E42-0C1EFB88A6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5E4323-A637-3812-6BD0-8D54821D6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7A55B1-111A-43BA-C797-929B7554A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BDE11-6B9A-2BCE-A920-D878F58A7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29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38FD8E-8ED7-FF02-A8CE-53E6E98DD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458D83-69C2-8A26-6F6C-37758DC4D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D04FCC-7A42-B087-18D9-5CE3AA057A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03BF47-A146-6076-2CDD-8FC57F6C78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3B128-7042-AC93-353C-2E9F95ACA6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292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8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F0A604E4-7307-451C-93BE-F1F7E1BF3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9144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7F3A0AA-35E5-4085-942B-737839030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282344"/>
            <a:ext cx="9143997" cy="159074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02F5C38-C747-4173-ABBF-656E39E82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5282344"/>
            <a:ext cx="6086475" cy="1590742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5282344"/>
            <a:ext cx="9143998" cy="1590742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ubtitle 17">
            <a:extLst>
              <a:ext uri="{FF2B5EF4-FFF2-40B4-BE49-F238E27FC236}">
                <a16:creationId xmlns:a16="http://schemas.microsoft.com/office/drawing/2014/main" id="{B0D3854C-DE2C-2389-C257-BDCB5A7483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2391" y="5633765"/>
            <a:ext cx="2556416" cy="873612"/>
          </a:xfrm>
        </p:spPr>
        <p:txBody>
          <a:bodyPr anchor="ctr">
            <a:normAutofit/>
          </a:bodyPr>
          <a:lstStyle/>
          <a:p>
            <a:pPr algn="l"/>
            <a:r>
              <a:rPr lang="en-US" sz="1700" b="1" dirty="0">
                <a:solidFill>
                  <a:srgbClr val="FFFFFF"/>
                </a:solidFill>
              </a:rPr>
              <a:t>Underwater Locator Beacons (ULBs)</a:t>
            </a:r>
            <a:endParaRPr lang="en-US" sz="1700" dirty="0">
              <a:solidFill>
                <a:srgbClr val="FFFFFF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6DD17D7-37AE-0A7D-0E37-C6E764F67E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901" y="898159"/>
            <a:ext cx="8495662" cy="350445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0DBFFC-8B90-3DBA-DF59-4D2477890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Quick Facts about Novega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073A3-206A-4DAB-156D-6EDA7CBAE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r>
              <a:rPr lang="en-US" sz="1700">
                <a:latin typeface="Noto Sans" panose="020B0502040504020204" pitchFamily="34" charset="0"/>
              </a:rPr>
              <a:t>F</a:t>
            </a:r>
            <a:r>
              <a:rPr lang="en-US" sz="1700" b="0" i="0">
                <a:effectLst/>
                <a:latin typeface="Noto Sans" panose="020B0502040504020204" pitchFamily="34" charset="0"/>
              </a:rPr>
              <a:t>irst company to bring to the market a 90 days ULB in 2014</a:t>
            </a:r>
          </a:p>
          <a:p>
            <a:r>
              <a:rPr lang="en-US" sz="1700" b="0" i="0">
                <a:effectLst/>
                <a:latin typeface="Noto Sans" panose="020B0502040504020204" pitchFamily="34" charset="0"/>
              </a:rPr>
              <a:t>Over 50,000 large ships are equipment with Novega</a:t>
            </a:r>
            <a:r>
              <a:rPr lang="en-US" sz="1700">
                <a:latin typeface="Noto Sans" panose="020B0502040504020204" pitchFamily="34" charset="0"/>
              </a:rPr>
              <a:t>’s </a:t>
            </a:r>
            <a:r>
              <a:rPr lang="en-US" sz="1700" b="0" i="0">
                <a:effectLst/>
                <a:latin typeface="Noto Sans" panose="020B0502040504020204" pitchFamily="34" charset="0"/>
              </a:rPr>
              <a:t>underwater locating devices (ULBs)</a:t>
            </a:r>
          </a:p>
          <a:p>
            <a:pPr>
              <a:spcAft>
                <a:spcPts val="900"/>
              </a:spcAft>
            </a:pPr>
            <a:r>
              <a:rPr lang="en-US" sz="1700" b="0" i="0">
                <a:effectLst/>
                <a:latin typeface="Noto Sans" panose="020B0502040504020204" pitchFamily="34" charset="0"/>
              </a:rPr>
              <a:t>Novega produce with their knowledge and skill the BLUE90 for aviation.</a:t>
            </a:r>
          </a:p>
          <a:p>
            <a:pPr>
              <a:spcAft>
                <a:spcPts val="900"/>
              </a:spcAft>
            </a:pPr>
            <a:r>
              <a:rPr lang="en-US" sz="1700" b="0" i="0">
                <a:effectLst/>
                <a:latin typeface="Noto Sans" panose="020B0502040504020204" pitchFamily="34" charset="0"/>
              </a:rPr>
              <a:t>Novega produces SID88, the first worldwide low frequency ULB for aviation, in 2017.</a:t>
            </a:r>
          </a:p>
          <a:p>
            <a:pPr>
              <a:spcAft>
                <a:spcPts val="900"/>
              </a:spcAft>
            </a:pPr>
            <a:r>
              <a:rPr lang="en-US" sz="1700" b="0" i="0">
                <a:effectLst/>
                <a:latin typeface="Noto Sans" panose="020B0502040504020204" pitchFamily="34" charset="0"/>
              </a:rPr>
              <a:t>A new chapter in the area of ULBs begins with the lithium-free GREEN90 in 2019. The ULB reaches all guidelines and has no restrictions by installation and transport.</a:t>
            </a:r>
          </a:p>
          <a:p>
            <a:pPr>
              <a:spcAft>
                <a:spcPts val="900"/>
              </a:spcAft>
            </a:pPr>
            <a:r>
              <a:rPr lang="en-US" sz="1700">
                <a:latin typeface="Noto Sans" panose="020B0502040504020204" pitchFamily="34" charset="0"/>
              </a:rPr>
              <a:t>The company is part of the Boeing Premier Bidder Program</a:t>
            </a:r>
          </a:p>
          <a:p>
            <a:pPr>
              <a:spcAft>
                <a:spcPts val="900"/>
              </a:spcAft>
            </a:pPr>
            <a:endParaRPr lang="en-US" sz="1700" b="0" i="0">
              <a:effectLst/>
              <a:latin typeface="Noto Sans" panose="020B0502040504020204" pitchFamily="34" charset="0"/>
            </a:endParaRPr>
          </a:p>
          <a:p>
            <a:endParaRPr lang="en-US" sz="1700"/>
          </a:p>
        </p:txBody>
      </p:sp>
    </p:spTree>
    <p:extLst>
      <p:ext uri="{BB962C8B-B14F-4D97-AF65-F5344CB8AC3E}">
        <p14:creationId xmlns:p14="http://schemas.microsoft.com/office/powerpoint/2010/main" val="865624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642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" y="-1"/>
            <a:ext cx="9144001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784" y="248038"/>
            <a:ext cx="529779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3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ULB </a:t>
            </a:r>
            <a:r>
              <a:rPr lang="en-US" sz="35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Novega</a:t>
            </a:r>
            <a:r>
              <a:rPr lang="en-US" sz="3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Product Overview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567450"/>
              </p:ext>
            </p:extLst>
          </p:nvPr>
        </p:nvGraphicFramePr>
        <p:xfrm>
          <a:off x="1114439" y="1966293"/>
          <a:ext cx="6915122" cy="4452165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12085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4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5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99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7462"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150665" marR="75333" marT="75333" marB="7533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SID88/</a:t>
                      </a:r>
                      <a:r>
                        <a:rPr lang="en-US" sz="1200" b="1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PN 21435-00</a:t>
                      </a:r>
                    </a:p>
                    <a:p>
                      <a:r>
                        <a:rPr lang="en-US" sz="1200" b="1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replaces DK180</a:t>
                      </a:r>
                      <a:endParaRPr 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150665" marR="75333" marT="75333" marB="7533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BLUE90/</a:t>
                      </a:r>
                      <a:r>
                        <a:rPr lang="en-US" sz="1200" b="1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PN 22960-00 replaces DK120-90</a:t>
                      </a:r>
                      <a:endParaRPr 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150665" marR="75333" marT="75333" marB="7533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GREEN90/</a:t>
                      </a:r>
                      <a:r>
                        <a:rPr lang="en-US" sz="1200" b="1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PN 18717-00 replaces DK120-90</a:t>
                      </a:r>
                      <a:endParaRPr 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150665" marR="75333" marT="75333" marB="7533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131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Frequency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8.8 kHz (LF)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37.5 kHz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37.5 kHz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7462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Acoustic Range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High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Moderate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Moderate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131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Battery Type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Lithium (≤1g)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Lithium (≤1g)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Alkaline (No lithium)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7462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Transmission Duration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90 days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90 days</a:t>
                      </a:r>
                    </a:p>
                    <a:p>
                      <a:pPr algn="l"/>
                      <a:endParaRPr lang="en-US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90 days</a:t>
                      </a:r>
                    </a:p>
                    <a:p>
                      <a:pPr algn="l"/>
                      <a:endParaRPr 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0152111"/>
                  </a:ext>
                </a:extLst>
              </a:tr>
              <a:tr h="557462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20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Activation Method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20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Water immersion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Water immersion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20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Water immersion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6227516"/>
                  </a:ext>
                </a:extLst>
              </a:tr>
              <a:tr h="557462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Compliance Highlights</a:t>
                      </a:r>
                      <a:endParaRPr lang="en-US" sz="1200" kern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ICAO, SAE AS6254A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TSO-C121b, SAE AS8045A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20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TSO-C121b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6035789"/>
                  </a:ext>
                </a:extLst>
              </a:tr>
              <a:tr h="369131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Mounting</a:t>
                      </a:r>
                      <a:endParaRPr lang="en-US" sz="1200" kern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Direct-to-airframe</a:t>
                      </a:r>
                      <a:endParaRPr lang="en-US" sz="120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Uses Existing Bracket</a:t>
                      </a:r>
                      <a:endParaRPr lang="en-US" sz="120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Uses Existing Bracket</a:t>
                      </a:r>
                      <a:endParaRPr lang="en-US" sz="120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52486"/>
                  </a:ext>
                </a:extLst>
              </a:tr>
              <a:tr h="557462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Transport Regulations</a:t>
                      </a:r>
                      <a:endParaRPr lang="en-US" sz="120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Hazmat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Hazmat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Standard Shipping</a:t>
                      </a:r>
                    </a:p>
                  </a:txBody>
                  <a:tcPr marL="150665" marR="75333" marT="75333" marB="75333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278177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</a:rPr>
              <a:t>Why use </a:t>
            </a:r>
            <a:r>
              <a:rPr lang="en-US" sz="3500" dirty="0" err="1">
                <a:solidFill>
                  <a:srgbClr val="FFFFFF"/>
                </a:solidFill>
              </a:rPr>
              <a:t>Novega</a:t>
            </a:r>
            <a:r>
              <a:rPr lang="en-US" sz="3500" dirty="0">
                <a:solidFill>
                  <a:srgbClr val="FFFFFF"/>
                </a:solidFill>
              </a:rPr>
              <a:t> products?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56238AF-948B-7BBF-3BD4-2CA22AB56E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181483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7F3B6218-C040-0856-B360-22D9576B01A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65823" y="3259251"/>
            <a:ext cx="810838" cy="81083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9143998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9144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140040" y="-1133192"/>
            <a:ext cx="6858001" cy="9124385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71072" y="0"/>
            <a:ext cx="4572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3"/>
            <a:ext cx="9137153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784" y="4049"/>
            <a:ext cx="7662432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E453AA-E6A2-2034-8091-C7B32A216E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0019" y="1030406"/>
            <a:ext cx="6110785" cy="185652"/>
          </a:xfrm>
        </p:spPr>
        <p:txBody>
          <a:bodyPr anchor="ctr">
            <a:noAutofit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Service Letters from L3 and UA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E06421D-9968-7EBC-FC7E-D736E320B9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996087"/>
              </p:ext>
            </p:extLst>
          </p:nvPr>
        </p:nvGraphicFramePr>
        <p:xfrm>
          <a:off x="946593" y="1734532"/>
          <a:ext cx="3140075" cy="42059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5829103" imgH="7543800" progId="Acrobat.Document.DC">
                  <p:embed/>
                </p:oleObj>
              </mc:Choice>
              <mc:Fallback>
                <p:oleObj name="Acrobat Document" r:id="rId2" imgW="5829103" imgH="7543800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46593" y="1734532"/>
                        <a:ext cx="3140075" cy="42059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6D22316-17F5-E404-B146-DF8FFF407F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361740"/>
              </p:ext>
            </p:extLst>
          </p:nvPr>
        </p:nvGraphicFramePr>
        <p:xfrm>
          <a:off x="4820604" y="1734532"/>
          <a:ext cx="3140075" cy="42059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4" imgW="5829103" imgH="7543800" progId="Acrobat.Document.DC">
                  <p:embed/>
                </p:oleObj>
              </mc:Choice>
              <mc:Fallback>
                <p:oleObj name="Acrobat Document" r:id="rId4" imgW="5829103" imgH="7543800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20604" y="1734532"/>
                        <a:ext cx="3140075" cy="42059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030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0B838F-CAEA-20F6-3553-351261933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642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" y="-1"/>
            <a:ext cx="9144001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799875-815C-625A-BC22-93B7761F9D4F}"/>
              </a:ext>
            </a:extLst>
          </p:cNvPr>
          <p:cNvSpPr txBox="1"/>
          <p:nvPr/>
        </p:nvSpPr>
        <p:spPr>
          <a:xfrm>
            <a:off x="524784" y="248038"/>
            <a:ext cx="5297791" cy="115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Pricing &amp; Cost Basis Strategy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051D6AA-5F52-96E0-D31F-77757E5E54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299021"/>
              </p:ext>
            </p:extLst>
          </p:nvPr>
        </p:nvGraphicFramePr>
        <p:xfrm>
          <a:off x="302282" y="2644959"/>
          <a:ext cx="8059293" cy="3276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1674">
                  <a:extLst>
                    <a:ext uri="{9D8B030D-6E8A-4147-A177-3AD203B41FA5}">
                      <a16:colId xmlns:a16="http://schemas.microsoft.com/office/drawing/2014/main" val="3154532286"/>
                    </a:ext>
                  </a:extLst>
                </a:gridCol>
                <a:gridCol w="1508000">
                  <a:extLst>
                    <a:ext uri="{9D8B030D-6E8A-4147-A177-3AD203B41FA5}">
                      <a16:colId xmlns:a16="http://schemas.microsoft.com/office/drawing/2014/main" val="3864686221"/>
                    </a:ext>
                  </a:extLst>
                </a:gridCol>
                <a:gridCol w="1726877">
                  <a:extLst>
                    <a:ext uri="{9D8B030D-6E8A-4147-A177-3AD203B41FA5}">
                      <a16:colId xmlns:a16="http://schemas.microsoft.com/office/drawing/2014/main" val="3563548216"/>
                    </a:ext>
                  </a:extLst>
                </a:gridCol>
                <a:gridCol w="1646371">
                  <a:extLst>
                    <a:ext uri="{9D8B030D-6E8A-4147-A177-3AD203B41FA5}">
                      <a16:colId xmlns:a16="http://schemas.microsoft.com/office/drawing/2014/main" val="3278903684"/>
                    </a:ext>
                  </a:extLst>
                </a:gridCol>
                <a:gridCol w="1646371">
                  <a:extLst>
                    <a:ext uri="{9D8B030D-6E8A-4147-A177-3AD203B41FA5}">
                      <a16:colId xmlns:a16="http://schemas.microsoft.com/office/drawing/2014/main" val="532393229"/>
                    </a:ext>
                  </a:extLst>
                </a:gridCol>
              </a:tblGrid>
              <a:tr h="761560">
                <a:tc>
                  <a:txBody>
                    <a:bodyPr/>
                    <a:lstStyle/>
                    <a:p>
                      <a:r>
                        <a:rPr lang="en-US" sz="1900" dirty="0" err="1"/>
                        <a:t>Novega</a:t>
                      </a:r>
                      <a:r>
                        <a:rPr lang="en-US" sz="1900" dirty="0"/>
                        <a:t> Model</a:t>
                      </a:r>
                    </a:p>
                  </a:txBody>
                  <a:tcPr marL="123530" marR="123530" marT="61765" marB="61765"/>
                </a:tc>
                <a:tc>
                  <a:txBody>
                    <a:bodyPr/>
                    <a:lstStyle/>
                    <a:p>
                      <a:r>
                        <a:rPr lang="en-US" sz="1900" dirty="0" err="1"/>
                        <a:t>Novega</a:t>
                      </a:r>
                      <a:r>
                        <a:rPr lang="en-US" sz="1900" dirty="0"/>
                        <a:t> Part No.</a:t>
                      </a:r>
                    </a:p>
                  </a:txBody>
                  <a:tcPr marL="123530" marR="123530" marT="61765" marB="6176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err="1"/>
                        <a:t>Dukane</a:t>
                      </a:r>
                      <a:r>
                        <a:rPr lang="en-US" sz="1900" dirty="0"/>
                        <a:t> Part No.</a:t>
                      </a:r>
                    </a:p>
                  </a:txBody>
                  <a:tcPr marL="123530" marR="123530" marT="61765" marB="61765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Banner Pricing Per Unit</a:t>
                      </a:r>
                    </a:p>
                  </a:txBody>
                  <a:tcPr marL="123530" marR="123530" marT="61765" marB="61765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Banner Pricing Per Unit 10+</a:t>
                      </a:r>
                    </a:p>
                  </a:txBody>
                  <a:tcPr marL="123530" marR="123530" marT="61765" marB="61765"/>
                </a:tc>
                <a:extLst>
                  <a:ext uri="{0D108BD9-81ED-4DB2-BD59-A6C34878D82A}">
                    <a16:rowId xmlns:a16="http://schemas.microsoft.com/office/drawing/2014/main" val="3389280479"/>
                  </a:ext>
                </a:extLst>
              </a:tr>
              <a:tr h="761560">
                <a:tc>
                  <a:txBody>
                    <a:bodyPr/>
                    <a:lstStyle/>
                    <a:p>
                      <a:r>
                        <a:rPr lang="en-US" sz="1900"/>
                        <a:t>SID88</a:t>
                      </a:r>
                    </a:p>
                  </a:txBody>
                  <a:tcPr marL="123530" marR="123530" marT="61765" marB="61765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21435-00</a:t>
                      </a:r>
                    </a:p>
                  </a:txBody>
                  <a:tcPr marL="123530" marR="123530" marT="61765" marB="61765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DK180</a:t>
                      </a:r>
                    </a:p>
                  </a:txBody>
                  <a:tcPr marL="123530" marR="123530" marT="61765" marB="61765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$4300.00</a:t>
                      </a:r>
                    </a:p>
                  </a:txBody>
                  <a:tcPr marL="123530" marR="123530" marT="61765" marB="61765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$4000.00</a:t>
                      </a:r>
                    </a:p>
                  </a:txBody>
                  <a:tcPr marL="123530" marR="123530" marT="61765" marB="61765"/>
                </a:tc>
                <a:extLst>
                  <a:ext uri="{0D108BD9-81ED-4DB2-BD59-A6C34878D82A}">
                    <a16:rowId xmlns:a16="http://schemas.microsoft.com/office/drawing/2014/main" val="2496411936"/>
                  </a:ext>
                </a:extLst>
              </a:tr>
              <a:tr h="761560">
                <a:tc>
                  <a:txBody>
                    <a:bodyPr/>
                    <a:lstStyle/>
                    <a:p>
                      <a:r>
                        <a:rPr lang="en-US" sz="1900"/>
                        <a:t>GREEN90</a:t>
                      </a:r>
                    </a:p>
                  </a:txBody>
                  <a:tcPr marL="123530" marR="123530" marT="61765" marB="61765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22960-00</a:t>
                      </a:r>
                    </a:p>
                  </a:txBody>
                  <a:tcPr marL="123530" marR="123530" marT="61765" marB="61765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DK120/90 or -90</a:t>
                      </a:r>
                    </a:p>
                  </a:txBody>
                  <a:tcPr marL="123530" marR="123530" marT="61765" marB="61765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$1000.00</a:t>
                      </a:r>
                    </a:p>
                  </a:txBody>
                  <a:tcPr marL="123530" marR="123530" marT="61765" marB="61765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$950.00</a:t>
                      </a:r>
                    </a:p>
                  </a:txBody>
                  <a:tcPr marL="123530" marR="123530" marT="61765" marB="61765"/>
                </a:tc>
                <a:extLst>
                  <a:ext uri="{0D108BD9-81ED-4DB2-BD59-A6C34878D82A}">
                    <a16:rowId xmlns:a16="http://schemas.microsoft.com/office/drawing/2014/main" val="975615840"/>
                  </a:ext>
                </a:extLst>
              </a:tr>
              <a:tr h="761560">
                <a:tc>
                  <a:txBody>
                    <a:bodyPr/>
                    <a:lstStyle/>
                    <a:p>
                      <a:r>
                        <a:rPr lang="en-US" sz="1900"/>
                        <a:t>BLUE90</a:t>
                      </a:r>
                    </a:p>
                  </a:txBody>
                  <a:tcPr marL="123530" marR="123530" marT="61765" marB="61765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18717-00</a:t>
                      </a:r>
                    </a:p>
                  </a:txBody>
                  <a:tcPr marL="123530" marR="123530" marT="61765" marB="61765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DK120/90 or -90</a:t>
                      </a:r>
                    </a:p>
                  </a:txBody>
                  <a:tcPr marL="123530" marR="123530" marT="61765" marB="61765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$1000.00</a:t>
                      </a:r>
                    </a:p>
                  </a:txBody>
                  <a:tcPr marL="123530" marR="123530" marT="61765" marB="61765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$950.00</a:t>
                      </a:r>
                    </a:p>
                  </a:txBody>
                  <a:tcPr marL="123530" marR="123530" marT="61765" marB="61765"/>
                </a:tc>
                <a:extLst>
                  <a:ext uri="{0D108BD9-81ED-4DB2-BD59-A6C34878D82A}">
                    <a16:rowId xmlns:a16="http://schemas.microsoft.com/office/drawing/2014/main" val="1929008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161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</a:rPr>
              <a:t>Opportunities for Cost Reduction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F7984EF-8343-0E8C-F2B9-58A6AEAACF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4293921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</TotalTime>
  <Words>344</Words>
  <Application>Microsoft Office PowerPoint</Application>
  <PresentationFormat>On-screen Show (4:3)</PresentationFormat>
  <Paragraphs>76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Noto Sans</vt:lpstr>
      <vt:lpstr>Office Theme</vt:lpstr>
      <vt:lpstr>Adobe Acrobat Document</vt:lpstr>
      <vt:lpstr>PowerPoint Presentation</vt:lpstr>
      <vt:lpstr>Quick Facts about Novega</vt:lpstr>
      <vt:lpstr>ULB Novega Product Overview</vt:lpstr>
      <vt:lpstr>Why use Novega products?</vt:lpstr>
      <vt:lpstr>Service Letters from L3 and UA</vt:lpstr>
      <vt:lpstr>PowerPoint Presentation</vt:lpstr>
      <vt:lpstr>Opportunities for Cost Reduction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Ilia Muchnick</cp:lastModifiedBy>
  <cp:revision>8</cp:revision>
  <dcterms:created xsi:type="dcterms:W3CDTF">2013-01-27T09:14:16Z</dcterms:created>
  <dcterms:modified xsi:type="dcterms:W3CDTF">2025-04-29T19:12:20Z</dcterms:modified>
  <cp:category/>
</cp:coreProperties>
</file>