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Relationship Id="rId4" Type="http://schemas.microsoft.com/office/2020/02/relationships/classificationlabels" Target="docMetadata/LabelInfo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2404050" cy="43205400"/>
  <p:notesSz cx="6858000" cy="9144000"/>
  <p:defaultTextStyle>
    <a:defPPr>
      <a:defRPr lang="pt-BR"/>
    </a:defPPr>
    <a:lvl1pPr algn="l" defTabSz="4319588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2159000" indent="-1701800" algn="l" defTabSz="4319588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4319588" indent="-3405188" algn="l" defTabSz="4319588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6480175" indent="-5108575" algn="l" defTabSz="4319588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8640763" indent="-6811963" algn="l" defTabSz="4319588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8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8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8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8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  <a:srgbClr val="E79611"/>
    <a:srgbClr val="E56A0D"/>
    <a:srgbClr val="FF9900"/>
    <a:srgbClr val="FFFFFF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65" autoAdjust="0"/>
    <p:restoredTop sz="94660"/>
  </p:normalViewPr>
  <p:slideViewPr>
    <p:cSldViewPr>
      <p:cViewPr>
        <p:scale>
          <a:sx n="25" d="100"/>
          <a:sy n="25" d="100"/>
        </p:scale>
        <p:origin x="1685" y="-1565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50506" y="7070887"/>
            <a:ext cx="24303038" cy="15041880"/>
          </a:xfrm>
        </p:spPr>
        <p:txBody>
          <a:bodyPr anchor="b"/>
          <a:lstStyle>
            <a:lvl1pPr algn="ctr">
              <a:defRPr sz="15947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50506" y="22692839"/>
            <a:ext cx="24303038" cy="10431301"/>
          </a:xfrm>
        </p:spPr>
        <p:txBody>
          <a:bodyPr/>
          <a:lstStyle>
            <a:lvl1pPr marL="0" indent="0" algn="ctr">
              <a:buNone/>
              <a:defRPr sz="6379"/>
            </a:lvl1pPr>
            <a:lvl2pPr marL="1215146" indent="0" algn="ctr">
              <a:buNone/>
              <a:defRPr sz="5316"/>
            </a:lvl2pPr>
            <a:lvl3pPr marL="2430292" indent="0" algn="ctr">
              <a:buNone/>
              <a:defRPr sz="4784"/>
            </a:lvl3pPr>
            <a:lvl4pPr marL="3645438" indent="0" algn="ctr">
              <a:buNone/>
              <a:defRPr sz="4252"/>
            </a:lvl4pPr>
            <a:lvl5pPr marL="4860585" indent="0" algn="ctr">
              <a:buNone/>
              <a:defRPr sz="4252"/>
            </a:lvl5pPr>
            <a:lvl6pPr marL="6075731" indent="0" algn="ctr">
              <a:buNone/>
              <a:defRPr sz="4252"/>
            </a:lvl6pPr>
            <a:lvl7pPr marL="7290877" indent="0" algn="ctr">
              <a:buNone/>
              <a:defRPr sz="4252"/>
            </a:lvl7pPr>
            <a:lvl8pPr marL="8506023" indent="0" algn="ctr">
              <a:buNone/>
              <a:defRPr sz="4252"/>
            </a:lvl8pPr>
            <a:lvl9pPr marL="9721169" indent="0" algn="ctr">
              <a:buNone/>
              <a:defRPr sz="4252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0FD3F70-4D77-6398-C8A7-A28D37042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0C7BB-CEB5-482C-92E0-E9B98807047B}" type="datetimeFigureOut">
              <a:rPr lang="pt-BR" altLang="pt-BR"/>
              <a:pPr>
                <a:defRPr/>
              </a:pPr>
              <a:t>12/11/2025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2EF1031-F8EC-5521-3688-3F7C9416A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6EC9DFE-B26A-433E-F8EB-7BD8B3B80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AD785-BFFF-4E96-B05A-478FF4F4A18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78038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B40516D-67FA-E3D6-A02A-B722438BB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EFFEB-0168-4CCD-90A0-3679766D953F}" type="datetimeFigureOut">
              <a:rPr lang="pt-BR" altLang="pt-BR"/>
              <a:pPr>
                <a:defRPr/>
              </a:pPr>
              <a:t>12/11/2025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2E17A8-A4CA-FB5F-BD9F-D31053B81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A2BA6B8-37C4-361E-8EB0-E90AD74C0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87C85-CC0D-4C0C-9EA5-6F4A120FFEC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66144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189148" y="2300288"/>
            <a:ext cx="6987123" cy="3661457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227779" y="2300288"/>
            <a:ext cx="20556319" cy="36614579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43B8FC3-A92C-0CE5-6CC7-3DB91FFFC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C1419-55FE-4FDA-A3DB-BC9DB8784E36}" type="datetimeFigureOut">
              <a:rPr lang="pt-BR" altLang="pt-BR"/>
              <a:pPr>
                <a:defRPr/>
              </a:pPr>
              <a:t>12/11/2025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1BE0394-816D-46F7-A7F1-85A6CE435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A90023-E12E-AF2E-4A3F-7C589D2D8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699F1-6D81-4AAF-A329-A4908CC2592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80155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A2C2061-AB54-E2C9-577B-9BFD39881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566FA-7591-4390-887B-0E5D5CA559CC}" type="datetimeFigureOut">
              <a:rPr lang="pt-BR" altLang="pt-BR"/>
              <a:pPr>
                <a:defRPr/>
              </a:pPr>
              <a:t>12/11/2025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012E61-A6DE-4206-7E54-1D5A14B23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64C121-CD9A-B1C3-DF9C-F54073816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5C8AA-94C6-4733-A6A4-342876284D5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11317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0901" y="10771353"/>
            <a:ext cx="27948493" cy="17972243"/>
          </a:xfrm>
        </p:spPr>
        <p:txBody>
          <a:bodyPr anchor="b"/>
          <a:lstStyle>
            <a:lvl1pPr>
              <a:defRPr sz="15947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10901" y="28913620"/>
            <a:ext cx="27948493" cy="9451178"/>
          </a:xfrm>
        </p:spPr>
        <p:txBody>
          <a:bodyPr/>
          <a:lstStyle>
            <a:lvl1pPr marL="0" indent="0">
              <a:buNone/>
              <a:defRPr sz="6379">
                <a:solidFill>
                  <a:schemeClr val="tx1">
                    <a:tint val="75000"/>
                  </a:schemeClr>
                </a:solidFill>
              </a:defRPr>
            </a:lvl1pPr>
            <a:lvl2pPr marL="1215146" indent="0">
              <a:buNone/>
              <a:defRPr sz="5316">
                <a:solidFill>
                  <a:schemeClr val="tx1">
                    <a:tint val="75000"/>
                  </a:schemeClr>
                </a:solidFill>
              </a:defRPr>
            </a:lvl2pPr>
            <a:lvl3pPr marL="2430292" indent="0">
              <a:buNone/>
              <a:defRPr sz="4784">
                <a:solidFill>
                  <a:schemeClr val="tx1">
                    <a:tint val="75000"/>
                  </a:schemeClr>
                </a:solidFill>
              </a:defRPr>
            </a:lvl3pPr>
            <a:lvl4pPr marL="3645438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4pPr>
            <a:lvl5pPr marL="4860585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5pPr>
            <a:lvl6pPr marL="6075731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6pPr>
            <a:lvl7pPr marL="7290877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7pPr>
            <a:lvl8pPr marL="8506023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8pPr>
            <a:lvl9pPr marL="9721169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06C2C9-DADC-E6B0-EB88-CF4EAC53B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BF57C-6E90-41B0-BBFC-D0B586BFD4F1}" type="datetimeFigureOut">
              <a:rPr lang="pt-BR" altLang="pt-BR"/>
              <a:pPr>
                <a:defRPr/>
              </a:pPr>
              <a:t>12/11/2025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6C8FF0B-CD31-2F56-9487-B20EBFAA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329C96C-7ECD-AA1F-9F62-E380735FE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58F39-54FD-4A5C-8039-4DDCC73041C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19473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227779" y="11501438"/>
            <a:ext cx="13771721" cy="27413429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404550" y="11501438"/>
            <a:ext cx="13771721" cy="27413429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283B82FD-B27F-9465-074E-C13798A39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26B9A-A243-4E16-923C-AD6F1B606D34}" type="datetimeFigureOut">
              <a:rPr lang="pt-BR" altLang="pt-BR"/>
              <a:pPr>
                <a:defRPr/>
              </a:pPr>
              <a:t>12/11/2025</a:t>
            </a:fld>
            <a:endParaRPr lang="pt-BR" alt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C80AEF67-9DD6-A520-F61C-4AD3AB76A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6AFFF79E-3AD9-F7CE-ACF7-453F3149C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AB497-A4E9-44B4-A79C-6ECEC2B6BE4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06082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1999" y="2300291"/>
            <a:ext cx="27948493" cy="8351047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32000" y="10591327"/>
            <a:ext cx="13708431" cy="5190646"/>
          </a:xfrm>
        </p:spPr>
        <p:txBody>
          <a:bodyPr anchor="b"/>
          <a:lstStyle>
            <a:lvl1pPr marL="0" indent="0">
              <a:buNone/>
              <a:defRPr sz="6379" b="1"/>
            </a:lvl1pPr>
            <a:lvl2pPr marL="1215146" indent="0">
              <a:buNone/>
              <a:defRPr sz="5316" b="1"/>
            </a:lvl2pPr>
            <a:lvl3pPr marL="2430292" indent="0">
              <a:buNone/>
              <a:defRPr sz="4784" b="1"/>
            </a:lvl3pPr>
            <a:lvl4pPr marL="3645438" indent="0">
              <a:buNone/>
              <a:defRPr sz="4252" b="1"/>
            </a:lvl4pPr>
            <a:lvl5pPr marL="4860585" indent="0">
              <a:buNone/>
              <a:defRPr sz="4252" b="1"/>
            </a:lvl5pPr>
            <a:lvl6pPr marL="6075731" indent="0">
              <a:buNone/>
              <a:defRPr sz="4252" b="1"/>
            </a:lvl6pPr>
            <a:lvl7pPr marL="7290877" indent="0">
              <a:buNone/>
              <a:defRPr sz="4252" b="1"/>
            </a:lvl7pPr>
            <a:lvl8pPr marL="8506023" indent="0">
              <a:buNone/>
              <a:defRPr sz="4252" b="1"/>
            </a:lvl8pPr>
            <a:lvl9pPr marL="9721169" indent="0">
              <a:buNone/>
              <a:defRPr sz="4252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232000" y="15781973"/>
            <a:ext cx="13708431" cy="23212904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04550" y="10591327"/>
            <a:ext cx="13775942" cy="5190646"/>
          </a:xfrm>
        </p:spPr>
        <p:txBody>
          <a:bodyPr anchor="b"/>
          <a:lstStyle>
            <a:lvl1pPr marL="0" indent="0">
              <a:buNone/>
              <a:defRPr sz="6379" b="1"/>
            </a:lvl1pPr>
            <a:lvl2pPr marL="1215146" indent="0">
              <a:buNone/>
              <a:defRPr sz="5316" b="1"/>
            </a:lvl2pPr>
            <a:lvl3pPr marL="2430292" indent="0">
              <a:buNone/>
              <a:defRPr sz="4784" b="1"/>
            </a:lvl3pPr>
            <a:lvl4pPr marL="3645438" indent="0">
              <a:buNone/>
              <a:defRPr sz="4252" b="1"/>
            </a:lvl4pPr>
            <a:lvl5pPr marL="4860585" indent="0">
              <a:buNone/>
              <a:defRPr sz="4252" b="1"/>
            </a:lvl5pPr>
            <a:lvl6pPr marL="6075731" indent="0">
              <a:buNone/>
              <a:defRPr sz="4252" b="1"/>
            </a:lvl6pPr>
            <a:lvl7pPr marL="7290877" indent="0">
              <a:buNone/>
              <a:defRPr sz="4252" b="1"/>
            </a:lvl7pPr>
            <a:lvl8pPr marL="8506023" indent="0">
              <a:buNone/>
              <a:defRPr sz="4252" b="1"/>
            </a:lvl8pPr>
            <a:lvl9pPr marL="9721169" indent="0">
              <a:buNone/>
              <a:defRPr sz="4252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04550" y="15781973"/>
            <a:ext cx="13775942" cy="23212904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id="{760DA14E-4344-9DA8-CA7C-239E05426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DB695-7CF7-481B-BA2A-6D45B6525CBB}" type="datetimeFigureOut">
              <a:rPr lang="pt-BR" altLang="pt-BR"/>
              <a:pPr>
                <a:defRPr/>
              </a:pPr>
              <a:t>12/11/2025</a:t>
            </a:fld>
            <a:endParaRPr lang="pt-BR" alt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7EB02C3F-2A54-CBD9-E330-1183F38DA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id="{DA79D4C5-F9D1-549E-B2B6-4E42CAA73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FBEBA-46F6-4A1B-B7EA-8654AF634B6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8587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id="{8724A867-EC99-A658-0A11-B394293FD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038D4-EB55-4104-A5D5-33C4C7C33A33}" type="datetimeFigureOut">
              <a:rPr lang="pt-BR" altLang="pt-BR"/>
              <a:pPr>
                <a:defRPr/>
              </a:pPr>
              <a:t>12/11/2025</a:t>
            </a:fld>
            <a:endParaRPr lang="pt-BR" alt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E10A603B-147D-BE9E-97D4-AA2A2F4B3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id="{2CB8F55C-32EB-C5E2-6E17-15F9AE0AE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D1C1A-A653-4E84-97EE-C9F8D4CF310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70365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:a16="http://schemas.microsoft.com/office/drawing/2014/main" id="{E35D16D9-5B16-AEA2-12DA-728DF293F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9A959-24CA-4856-B2D9-66D8C9625C29}" type="datetimeFigureOut">
              <a:rPr lang="pt-BR" altLang="pt-BR"/>
              <a:pPr>
                <a:defRPr/>
              </a:pPr>
              <a:t>12/11/2025</a:t>
            </a:fld>
            <a:endParaRPr lang="pt-BR" altLang="pt-BR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:a16="http://schemas.microsoft.com/office/drawing/2014/main" id="{49DB287D-454C-93A4-CD3F-0940265BC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id="{A5F6A2AB-F081-EF4B-CEEB-2B3AE0BF9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E6894-CF3C-4E38-ACF2-7747CE16FE9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278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00" y="2880360"/>
            <a:ext cx="10451149" cy="10081260"/>
          </a:xfrm>
        </p:spPr>
        <p:txBody>
          <a:bodyPr anchor="b"/>
          <a:lstStyle>
            <a:lvl1pPr>
              <a:defRPr sz="850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775942" y="6220780"/>
            <a:ext cx="16404550" cy="30703838"/>
          </a:xfrm>
        </p:spPr>
        <p:txBody>
          <a:bodyPr/>
          <a:lstStyle>
            <a:lvl1pPr>
              <a:defRPr sz="8505"/>
            </a:lvl1pPr>
            <a:lvl2pPr>
              <a:defRPr sz="7442"/>
            </a:lvl2pPr>
            <a:lvl3pPr>
              <a:defRPr sz="6379"/>
            </a:lvl3pPr>
            <a:lvl4pPr>
              <a:defRPr sz="5316"/>
            </a:lvl4pPr>
            <a:lvl5pPr>
              <a:defRPr sz="5316"/>
            </a:lvl5pPr>
            <a:lvl6pPr>
              <a:defRPr sz="5316"/>
            </a:lvl6pPr>
            <a:lvl7pPr>
              <a:defRPr sz="5316"/>
            </a:lvl7pPr>
            <a:lvl8pPr>
              <a:defRPr sz="5316"/>
            </a:lvl8pPr>
            <a:lvl9pPr>
              <a:defRPr sz="5316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232000" y="12961620"/>
            <a:ext cx="10451149" cy="24013004"/>
          </a:xfrm>
        </p:spPr>
        <p:txBody>
          <a:bodyPr/>
          <a:lstStyle>
            <a:lvl1pPr marL="0" indent="0">
              <a:buNone/>
              <a:defRPr sz="4252"/>
            </a:lvl1pPr>
            <a:lvl2pPr marL="1215146" indent="0">
              <a:buNone/>
              <a:defRPr sz="3721"/>
            </a:lvl2pPr>
            <a:lvl3pPr marL="2430292" indent="0">
              <a:buNone/>
              <a:defRPr sz="3189"/>
            </a:lvl3pPr>
            <a:lvl4pPr marL="3645438" indent="0">
              <a:buNone/>
              <a:defRPr sz="2658"/>
            </a:lvl4pPr>
            <a:lvl5pPr marL="4860585" indent="0">
              <a:buNone/>
              <a:defRPr sz="2658"/>
            </a:lvl5pPr>
            <a:lvl6pPr marL="6075731" indent="0">
              <a:buNone/>
              <a:defRPr sz="2658"/>
            </a:lvl6pPr>
            <a:lvl7pPr marL="7290877" indent="0">
              <a:buNone/>
              <a:defRPr sz="2658"/>
            </a:lvl7pPr>
            <a:lvl8pPr marL="8506023" indent="0">
              <a:buNone/>
              <a:defRPr sz="2658"/>
            </a:lvl8pPr>
            <a:lvl9pPr marL="9721169" indent="0">
              <a:buNone/>
              <a:defRPr sz="2658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0BD649C1-F45F-0259-3730-093D43DCD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6ACDF-8714-429C-B8FB-98DD24DBB62B}" type="datetimeFigureOut">
              <a:rPr lang="pt-BR" altLang="pt-BR"/>
              <a:pPr>
                <a:defRPr/>
              </a:pPr>
              <a:t>12/11/2025</a:t>
            </a:fld>
            <a:endParaRPr lang="pt-BR" alt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826B4FE2-BBA3-3AB2-9F55-6430CA071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BE48D4F7-FB89-2115-27B2-F143CF0EB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B4065-FF2C-4C42-851C-77241F99A49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82679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00" y="2880360"/>
            <a:ext cx="10451149" cy="10081260"/>
          </a:xfrm>
        </p:spPr>
        <p:txBody>
          <a:bodyPr anchor="b"/>
          <a:lstStyle>
            <a:lvl1pPr>
              <a:defRPr sz="850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775942" y="6220780"/>
            <a:ext cx="16404550" cy="30703838"/>
          </a:xfrm>
        </p:spPr>
        <p:txBody>
          <a:bodyPr rtlCol="0">
            <a:normAutofit/>
          </a:bodyPr>
          <a:lstStyle>
            <a:lvl1pPr marL="0" indent="0">
              <a:buNone/>
              <a:defRPr sz="8505"/>
            </a:lvl1pPr>
            <a:lvl2pPr marL="1215146" indent="0">
              <a:buNone/>
              <a:defRPr sz="7442"/>
            </a:lvl2pPr>
            <a:lvl3pPr marL="2430292" indent="0">
              <a:buNone/>
              <a:defRPr sz="6379"/>
            </a:lvl3pPr>
            <a:lvl4pPr marL="3645438" indent="0">
              <a:buNone/>
              <a:defRPr sz="5316"/>
            </a:lvl4pPr>
            <a:lvl5pPr marL="4860585" indent="0">
              <a:buNone/>
              <a:defRPr sz="5316"/>
            </a:lvl5pPr>
            <a:lvl6pPr marL="6075731" indent="0">
              <a:buNone/>
              <a:defRPr sz="5316"/>
            </a:lvl6pPr>
            <a:lvl7pPr marL="7290877" indent="0">
              <a:buNone/>
              <a:defRPr sz="5316"/>
            </a:lvl7pPr>
            <a:lvl8pPr marL="8506023" indent="0">
              <a:buNone/>
              <a:defRPr sz="5316"/>
            </a:lvl8pPr>
            <a:lvl9pPr marL="9721169" indent="0">
              <a:buNone/>
              <a:defRPr sz="5316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232000" y="12961620"/>
            <a:ext cx="10451149" cy="24013004"/>
          </a:xfrm>
        </p:spPr>
        <p:txBody>
          <a:bodyPr/>
          <a:lstStyle>
            <a:lvl1pPr marL="0" indent="0">
              <a:buNone/>
              <a:defRPr sz="4252"/>
            </a:lvl1pPr>
            <a:lvl2pPr marL="1215146" indent="0">
              <a:buNone/>
              <a:defRPr sz="3721"/>
            </a:lvl2pPr>
            <a:lvl3pPr marL="2430292" indent="0">
              <a:buNone/>
              <a:defRPr sz="3189"/>
            </a:lvl3pPr>
            <a:lvl4pPr marL="3645438" indent="0">
              <a:buNone/>
              <a:defRPr sz="2658"/>
            </a:lvl4pPr>
            <a:lvl5pPr marL="4860585" indent="0">
              <a:buNone/>
              <a:defRPr sz="2658"/>
            </a:lvl5pPr>
            <a:lvl6pPr marL="6075731" indent="0">
              <a:buNone/>
              <a:defRPr sz="2658"/>
            </a:lvl6pPr>
            <a:lvl7pPr marL="7290877" indent="0">
              <a:buNone/>
              <a:defRPr sz="2658"/>
            </a:lvl7pPr>
            <a:lvl8pPr marL="8506023" indent="0">
              <a:buNone/>
              <a:defRPr sz="2658"/>
            </a:lvl8pPr>
            <a:lvl9pPr marL="9721169" indent="0">
              <a:buNone/>
              <a:defRPr sz="2658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8E11BB6C-E075-317B-2A09-F5637D318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EC7D6-6306-49E6-ACC3-0D090D6A8FFF}" type="datetimeFigureOut">
              <a:rPr lang="pt-BR" altLang="pt-BR"/>
              <a:pPr>
                <a:defRPr/>
              </a:pPr>
              <a:t>12/11/2025</a:t>
            </a:fld>
            <a:endParaRPr lang="pt-BR" alt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4F1F7BE1-FF94-7183-75A6-C5BEFA43E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D3562854-59E0-9DFC-9173-AFDB7AA9B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630A0-F9AC-4F9E-BA44-83940B64AE2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42321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id="{443DA2A7-C532-C4B1-D5EC-80BE6C228A7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27263" y="2300288"/>
            <a:ext cx="27949525" cy="835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id="{41F16FAB-D4DB-C746-BFA8-744610FBB4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27263" y="11501438"/>
            <a:ext cx="27949525" cy="2741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Editar estilos de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C577D42-789A-E4E8-D9CF-29CF93769D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27263" y="40044688"/>
            <a:ext cx="7291387" cy="2300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E4B011B-9412-4B12-9ED4-0EA10FBB3527}" type="datetimeFigureOut">
              <a:rPr lang="pt-BR" altLang="pt-BR"/>
              <a:pPr>
                <a:defRPr/>
              </a:pPr>
              <a:t>12/11/2025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45D11A-CD87-B759-398B-CC24D51401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33088" y="40044688"/>
            <a:ext cx="10937875" cy="2300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565CF15-28A7-00BE-3B9B-588DD8026F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885400" y="40044688"/>
            <a:ext cx="7291388" cy="230028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31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6A85B1A-E694-4A04-A026-49502A7C3A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4288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1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24288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Calibri Light" panose="020F0302020204030204" pitchFamily="34" charset="0"/>
        </a:defRPr>
      </a:lvl2pPr>
      <a:lvl3pPr algn="l" defTabSz="24288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Calibri Light" panose="020F0302020204030204" pitchFamily="34" charset="0"/>
        </a:defRPr>
      </a:lvl3pPr>
      <a:lvl4pPr algn="l" defTabSz="24288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Calibri Light" panose="020F0302020204030204" pitchFamily="34" charset="0"/>
        </a:defRPr>
      </a:lvl4pPr>
      <a:lvl5pPr algn="l" defTabSz="24288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2428875" rtl="0" fontAlgn="base">
        <a:lnSpc>
          <a:spcPct val="90000"/>
        </a:lnSpc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2428875" rtl="0" fontAlgn="base">
        <a:lnSpc>
          <a:spcPct val="90000"/>
        </a:lnSpc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2428875" rtl="0" fontAlgn="base">
        <a:lnSpc>
          <a:spcPct val="90000"/>
        </a:lnSpc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2428875" rtl="0" fontAlgn="base">
        <a:lnSpc>
          <a:spcPct val="90000"/>
        </a:lnSpc>
        <a:spcBef>
          <a:spcPct val="0"/>
        </a:spcBef>
        <a:spcAft>
          <a:spcPct val="0"/>
        </a:spcAft>
        <a:defRPr sz="116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606425" indent="-606425" algn="l" defTabSz="2428875" rtl="0" eaLnBrk="0" fontAlgn="base" hangingPunct="0">
        <a:lnSpc>
          <a:spcPct val="90000"/>
        </a:lnSpc>
        <a:spcBef>
          <a:spcPts val="2663"/>
        </a:spcBef>
        <a:spcAft>
          <a:spcPct val="0"/>
        </a:spcAft>
        <a:buFont typeface="Arial" panose="020B0604020202020204" pitchFamily="34" charset="0"/>
        <a:buChar char="•"/>
        <a:defRPr sz="7400" kern="1200">
          <a:solidFill>
            <a:schemeClr val="tx1"/>
          </a:solidFill>
          <a:latin typeface="+mn-lt"/>
          <a:ea typeface="+mn-ea"/>
          <a:cs typeface="+mn-cs"/>
        </a:defRPr>
      </a:lvl1pPr>
      <a:lvl2pPr marL="1822450" indent="-606425" algn="l" defTabSz="2428875" rtl="0" eaLnBrk="0" fontAlgn="base" hangingPunct="0">
        <a:lnSpc>
          <a:spcPct val="90000"/>
        </a:lnSpc>
        <a:spcBef>
          <a:spcPts val="1325"/>
        </a:spcBef>
        <a:spcAft>
          <a:spcPct val="0"/>
        </a:spcAft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2pPr>
      <a:lvl3pPr marL="3036888" indent="-606425" algn="l" defTabSz="2428875" rtl="0" eaLnBrk="0" fontAlgn="base" hangingPunct="0">
        <a:lnSpc>
          <a:spcPct val="90000"/>
        </a:lnSpc>
        <a:spcBef>
          <a:spcPts val="1325"/>
        </a:spcBef>
        <a:spcAft>
          <a:spcPct val="0"/>
        </a:spcAft>
        <a:buFont typeface="Arial" panose="020B0604020202020204" pitchFamily="34" charset="0"/>
        <a:buChar char="•"/>
        <a:defRPr sz="5300" kern="1200">
          <a:solidFill>
            <a:schemeClr val="tx1"/>
          </a:solidFill>
          <a:latin typeface="+mn-lt"/>
          <a:ea typeface="+mn-ea"/>
          <a:cs typeface="+mn-cs"/>
        </a:defRPr>
      </a:lvl3pPr>
      <a:lvl4pPr marL="4252913" indent="-606425" algn="l" defTabSz="2428875" rtl="0" eaLnBrk="0" fontAlgn="base" hangingPunct="0">
        <a:lnSpc>
          <a:spcPct val="90000"/>
        </a:lnSpc>
        <a:spcBef>
          <a:spcPts val="1325"/>
        </a:spcBef>
        <a:spcAft>
          <a:spcPct val="0"/>
        </a:spcAft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4pPr>
      <a:lvl5pPr marL="5467350" indent="-606425" algn="l" defTabSz="2428875" rtl="0" eaLnBrk="0" fontAlgn="base" hangingPunct="0">
        <a:lnSpc>
          <a:spcPct val="90000"/>
        </a:lnSpc>
        <a:spcBef>
          <a:spcPts val="1325"/>
        </a:spcBef>
        <a:spcAft>
          <a:spcPct val="0"/>
        </a:spcAft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5pPr>
      <a:lvl6pPr marL="6683304" indent="-607573" algn="l" defTabSz="2430292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4" kern="1200">
          <a:solidFill>
            <a:schemeClr val="tx1"/>
          </a:solidFill>
          <a:latin typeface="+mn-lt"/>
          <a:ea typeface="+mn-ea"/>
          <a:cs typeface="+mn-cs"/>
        </a:defRPr>
      </a:lvl6pPr>
      <a:lvl7pPr marL="7898450" indent="-607573" algn="l" defTabSz="2430292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4" kern="1200">
          <a:solidFill>
            <a:schemeClr val="tx1"/>
          </a:solidFill>
          <a:latin typeface="+mn-lt"/>
          <a:ea typeface="+mn-ea"/>
          <a:cs typeface="+mn-cs"/>
        </a:defRPr>
      </a:lvl7pPr>
      <a:lvl8pPr marL="9113596" indent="-607573" algn="l" defTabSz="2430292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4" kern="1200">
          <a:solidFill>
            <a:schemeClr val="tx1"/>
          </a:solidFill>
          <a:latin typeface="+mn-lt"/>
          <a:ea typeface="+mn-ea"/>
          <a:cs typeface="+mn-cs"/>
        </a:defRPr>
      </a:lvl8pPr>
      <a:lvl9pPr marL="10328742" indent="-607573" algn="l" defTabSz="2430292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2430292" rtl="0" eaLnBrk="1" latinLnBrk="0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1pPr>
      <a:lvl2pPr marL="1215146" algn="l" defTabSz="2430292" rtl="0" eaLnBrk="1" latinLnBrk="0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2pPr>
      <a:lvl3pPr marL="2430292" algn="l" defTabSz="2430292" rtl="0" eaLnBrk="1" latinLnBrk="0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3pPr>
      <a:lvl4pPr marL="3645438" algn="l" defTabSz="2430292" rtl="0" eaLnBrk="1" latinLnBrk="0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4pPr>
      <a:lvl5pPr marL="4860585" algn="l" defTabSz="2430292" rtl="0" eaLnBrk="1" latinLnBrk="0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5pPr>
      <a:lvl6pPr marL="6075731" algn="l" defTabSz="2430292" rtl="0" eaLnBrk="1" latinLnBrk="0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6pPr>
      <a:lvl7pPr marL="7290877" algn="l" defTabSz="2430292" rtl="0" eaLnBrk="1" latinLnBrk="0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7pPr>
      <a:lvl8pPr marL="8506023" algn="l" defTabSz="2430292" rtl="0" eaLnBrk="1" latinLnBrk="0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8pPr>
      <a:lvl9pPr marL="9721169" algn="l" defTabSz="2430292" rtl="0" eaLnBrk="1" latinLnBrk="0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E7EAC355-2B75-F96B-E55B-00C7D18A6B0D}"/>
              </a:ext>
            </a:extLst>
          </p:cNvPr>
          <p:cNvSpPr/>
          <p:nvPr/>
        </p:nvSpPr>
        <p:spPr>
          <a:xfrm>
            <a:off x="0" y="-71438"/>
            <a:ext cx="32404050" cy="389413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4D8108F6-045F-EAFF-9AC6-5BC0FC49482D}"/>
              </a:ext>
            </a:extLst>
          </p:cNvPr>
          <p:cNvSpPr/>
          <p:nvPr/>
        </p:nvSpPr>
        <p:spPr>
          <a:xfrm>
            <a:off x="7993056" y="4235273"/>
            <a:ext cx="1800211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spcAft>
                <a:spcPts val="1200"/>
              </a:spcAft>
              <a:defRPr/>
            </a:pPr>
            <a:r>
              <a:rPr lang="pt-BR" sz="6600" b="1" dirty="0">
                <a:solidFill>
                  <a:srgbClr val="000000"/>
                </a:solidFill>
              </a:rPr>
              <a:t>A dança na Educação Física escolar: </a:t>
            </a:r>
            <a:br>
              <a:rPr lang="pt-BR" sz="6600" b="1" dirty="0">
                <a:solidFill>
                  <a:srgbClr val="000000"/>
                </a:solidFill>
              </a:rPr>
            </a:br>
            <a:r>
              <a:rPr lang="pt-BR" sz="6600" b="1" dirty="0">
                <a:solidFill>
                  <a:srgbClr val="000000"/>
                </a:solidFill>
              </a:rPr>
              <a:t>desafios de implementação frente à BNCC</a:t>
            </a:r>
            <a:endParaRPr lang="pt-BR" sz="6600" dirty="0"/>
          </a:p>
        </p:txBody>
      </p:sp>
      <p:sp>
        <p:nvSpPr>
          <p:cNvPr id="2052" name="Retângulo 10">
            <a:extLst>
              <a:ext uri="{FF2B5EF4-FFF2-40B4-BE49-F238E27FC236}">
                <a16:creationId xmlns:a16="http://schemas.microsoft.com/office/drawing/2014/main" id="{22DCA0AB-3A20-3D02-CC2A-46E0ED6DB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6679" y="10451677"/>
            <a:ext cx="14170742" cy="8299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altLang="pt-BR" sz="3600" dirty="0">
                <a:cs typeface="Calibri" panose="020F0502020204030204" pitchFamily="34" charset="0"/>
              </a:rPr>
              <a:t>A Educação Física escolar evoluiu de uma visão puramente esportiva para abranger diversas práticas corporais, onde a dança emerge como uma linguagem de grande relevância para o desenvolvimento integral dos estudantes. Essa relevância foi formalmente consolidada pela Base Nacional Comum Curricular (BNCC), que reconheceu a dança como uma unidade temática obrigatória no currículo de Educação Física, no entanto, o artigo procura responder um paradoxo: apesar de sua obrigatoriedade legal, a efetivação da dança no cotidiano escolar ainda enfrenta desafios significativos, e por que isso acontece?</a:t>
            </a:r>
            <a:endParaRPr lang="pt-BR" altLang="pt-BR" sz="3600" dirty="0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0C239F4B-2805-406B-D219-05AD74C7DB65}"/>
              </a:ext>
            </a:extLst>
          </p:cNvPr>
          <p:cNvSpPr/>
          <p:nvPr/>
        </p:nvSpPr>
        <p:spPr>
          <a:xfrm>
            <a:off x="9418979" y="6333074"/>
            <a:ext cx="151502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" algn="ctr">
              <a:spcBef>
                <a:spcPts val="1200"/>
              </a:spcBef>
              <a:defRPr/>
            </a:pPr>
            <a:r>
              <a:rPr lang="pt-BR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Autores</a:t>
            </a: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pt-BR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3200" b="1" dirty="0">
                <a:solidFill>
                  <a:srgbClr val="000000"/>
                </a:solidFill>
              </a:rPr>
              <a:t>Leny Donato Vellozo Romera Cieri </a:t>
            </a:r>
            <a:r>
              <a:rPr lang="it-IT" sz="3200" b="1" baseline="30000" dirty="0">
                <a:solidFill>
                  <a:srgbClr val="000000"/>
                </a:solidFill>
              </a:rPr>
              <a:t>a </a:t>
            </a:r>
            <a:r>
              <a:rPr lang="pt-BR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pt-BR" sz="3200" b="1" dirty="0">
                <a:solidFill>
                  <a:srgbClr val="000000"/>
                </a:solidFill>
              </a:rPr>
              <a:t>Renato Gouveia </a:t>
            </a:r>
            <a:r>
              <a:rPr lang="pt-BR" sz="3200" b="1" dirty="0" err="1">
                <a:solidFill>
                  <a:srgbClr val="000000"/>
                </a:solidFill>
              </a:rPr>
              <a:t>Borgonove</a:t>
            </a:r>
            <a:r>
              <a:rPr lang="pt-BR" sz="3200" b="1" dirty="0">
                <a:solidFill>
                  <a:srgbClr val="000000"/>
                </a:solidFill>
              </a:rPr>
              <a:t> </a:t>
            </a:r>
            <a:r>
              <a:rPr lang="pt-BR" sz="3200" b="1" baseline="30000" dirty="0">
                <a:solidFill>
                  <a:srgbClr val="000000"/>
                </a:solidFill>
              </a:rPr>
              <a:t>b</a:t>
            </a:r>
            <a:endParaRPr lang="pt-BR" sz="32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54" name="Retângulo 12">
            <a:extLst>
              <a:ext uri="{FF2B5EF4-FFF2-40B4-BE49-F238E27FC236}">
                <a16:creationId xmlns:a16="http://schemas.microsoft.com/office/drawing/2014/main" id="{F9B15670-4708-21F0-6426-1FEA1EE2F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6679" y="25274309"/>
            <a:ext cx="14170742" cy="3313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altLang="pt-BR" sz="3600" dirty="0">
                <a:cs typeface="Calibri" panose="020F0502020204030204" pitchFamily="34" charset="0"/>
              </a:rPr>
              <a:t>Identificar os principais desafios e possibilidades para a inserção efetiva da dança como conteúdo curricular obrigatório na Educação Física escolar, em conformidade com a Base Nacional Comum Curricular (BNCC).</a:t>
            </a:r>
            <a:endParaRPr lang="pt-BR" altLang="pt-BR" sz="3600" dirty="0"/>
          </a:p>
        </p:txBody>
      </p:sp>
      <p:sp>
        <p:nvSpPr>
          <p:cNvPr id="2055" name="Retângulo 7">
            <a:extLst>
              <a:ext uri="{FF2B5EF4-FFF2-40B4-BE49-F238E27FC236}">
                <a16:creationId xmlns:a16="http://schemas.microsoft.com/office/drawing/2014/main" id="{DAB2344B-DC92-B97F-C44B-444F15B43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1811" y="30034138"/>
            <a:ext cx="11210066" cy="4839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altLang="pt-BR" sz="3500" dirty="0">
                <a:cs typeface="Calibri" panose="020F0502020204030204" pitchFamily="34" charset="0"/>
              </a:rPr>
              <a:t>Pesquisa de natureza qualitativa, do tipo revisão bibliográfica exploratória e descritiva. Bases Consultadas: SciELO, Google Acadêmico e Periódicos CAPES. Descritores: "dança na escola", "Educação Física", "BNCC" e "formação docente em dança". Período de Publicação: Estudos entre 2015 e 2024.</a:t>
            </a:r>
            <a:endParaRPr lang="pt-BR" altLang="pt-BR" sz="3500" dirty="0"/>
          </a:p>
        </p:txBody>
      </p:sp>
      <p:sp>
        <p:nvSpPr>
          <p:cNvPr id="2058" name="Retângulo 14">
            <a:extLst>
              <a:ext uri="{FF2B5EF4-FFF2-40B4-BE49-F238E27FC236}">
                <a16:creationId xmlns:a16="http://schemas.microsoft.com/office/drawing/2014/main" id="{6BAE5558-95FE-C0DD-E0B5-4BA9253E0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70820" y="25205284"/>
            <a:ext cx="14274820" cy="9130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altLang="pt-BR" sz="3600" dirty="0">
                <a:cs typeface="Calibri" panose="020F0502020204030204" pitchFamily="34" charset="0"/>
              </a:rPr>
              <a:t>Embora a BNCC torne a dança obrigatória na Educação Física, sua aplicação ainda é limitada. Os principais desafios identificados foram: formação insuficiente dos professores, geralmente com pouca carga horária na graduação; falta de infraestrutura e materiais, como espaços adequados e equipamentos de som; e preconceitos de gênero, que dificultam a participação dos alunos. Esses fatores geram insegurança docente e contribuem para a exclusão ou simplificação da dança nas aulas. A literatura indica que, quando bem trabalhada, a dança amplia a expressão, criatividade e respeito à diversidade, reforçando a necessidade de investir em formação continuada e práticas pedagógicas alinhadas à BNCC.</a:t>
            </a:r>
          </a:p>
        </p:txBody>
      </p:sp>
      <p:sp>
        <p:nvSpPr>
          <p:cNvPr id="21" name="Retângulo Arredondado 20">
            <a:extLst>
              <a:ext uri="{FF2B5EF4-FFF2-40B4-BE49-F238E27FC236}">
                <a16:creationId xmlns:a16="http://schemas.microsoft.com/office/drawing/2014/main" id="{9CB498F4-14EF-F690-7C05-62E2172263BF}"/>
              </a:ext>
            </a:extLst>
          </p:cNvPr>
          <p:cNvSpPr/>
          <p:nvPr/>
        </p:nvSpPr>
        <p:spPr>
          <a:xfrm>
            <a:off x="4876269" y="35163564"/>
            <a:ext cx="22688222" cy="5924036"/>
          </a:xfrm>
          <a:prstGeom prst="roundRect">
            <a:avLst>
              <a:gd name="adj" fmla="val 9513"/>
            </a:avLst>
          </a:prstGeom>
          <a:ln/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br>
              <a:rPr lang="pt-BR" sz="36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t-BR" sz="36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Conclusão: 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Conclui-se que, apesar de a BNCC reconhecer a dança como conteúdo obrigatório e essencial para o desenvolvimento integral dos estudantes, sua implementação na Educação Física escolar ainda é limitada. </a:t>
            </a:r>
            <a:br>
              <a:rPr 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falta de preparo docente, a ausência de infraestrutura e os preconceitos culturais são obstáculos que impedem a efetivação do conteúdo. Para que a dança ocupe seu lugar no currículo, é necessário investir em formação continuada, melhores condições estruturais e práticas pedagógicas que valorizem a expressão e a diversidade cultural, tornando o ensino mais inclusivo e significativo.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pt-BR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4800" dirty="0"/>
          </a:p>
        </p:txBody>
      </p:sp>
      <p:pic>
        <p:nvPicPr>
          <p:cNvPr id="2062" name="Imagem 7">
            <a:extLst>
              <a:ext uri="{FF2B5EF4-FFF2-40B4-BE49-F238E27FC236}">
                <a16:creationId xmlns:a16="http://schemas.microsoft.com/office/drawing/2014/main" id="{85BFE228-D951-9C56-639A-1FD58862E1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94113" y="0"/>
            <a:ext cx="15375012" cy="382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63" descr="FMU - FMU">
            <a:extLst>
              <a:ext uri="{FF2B5EF4-FFF2-40B4-BE49-F238E27FC236}">
                <a16:creationId xmlns:a16="http://schemas.microsoft.com/office/drawing/2014/main" id="{10286D31-B409-1B55-6A0F-1E47045CA0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74650"/>
            <a:ext cx="11226800" cy="287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Retângulo 41">
            <a:extLst>
              <a:ext uri="{FF2B5EF4-FFF2-40B4-BE49-F238E27FC236}">
                <a16:creationId xmlns:a16="http://schemas.microsoft.com/office/drawing/2014/main" id="{7DA73853-A321-904F-6964-171D88818CAA}"/>
              </a:ext>
            </a:extLst>
          </p:cNvPr>
          <p:cNvSpPr/>
          <p:nvPr/>
        </p:nvSpPr>
        <p:spPr>
          <a:xfrm>
            <a:off x="-73025" y="41454388"/>
            <a:ext cx="32404050" cy="183832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9" name="Forma Livre 8">
            <a:extLst>
              <a:ext uri="{FF2B5EF4-FFF2-40B4-BE49-F238E27FC236}">
                <a16:creationId xmlns:a16="http://schemas.microsoft.com/office/drawing/2014/main" id="{442876E6-DC95-2E7E-74EB-27AE32CD4EA2}"/>
              </a:ext>
            </a:extLst>
          </p:cNvPr>
          <p:cNvSpPr/>
          <p:nvPr/>
        </p:nvSpPr>
        <p:spPr>
          <a:xfrm>
            <a:off x="16202025" y="41211899"/>
            <a:ext cx="16275050" cy="2386007"/>
          </a:xfrm>
          <a:custGeom>
            <a:avLst/>
            <a:gdLst>
              <a:gd name="connsiteX0" fmla="*/ 0 w 16276320"/>
              <a:gd name="connsiteY0" fmla="*/ 2377440 h 2651760"/>
              <a:gd name="connsiteX1" fmla="*/ 1645920 w 16276320"/>
              <a:gd name="connsiteY1" fmla="*/ 0 h 2651760"/>
              <a:gd name="connsiteX2" fmla="*/ 16184880 w 16276320"/>
              <a:gd name="connsiteY2" fmla="*/ 0 h 2651760"/>
              <a:gd name="connsiteX3" fmla="*/ 16276320 w 16276320"/>
              <a:gd name="connsiteY3" fmla="*/ 2651760 h 2651760"/>
              <a:gd name="connsiteX4" fmla="*/ 0 w 16276320"/>
              <a:gd name="connsiteY4" fmla="*/ 2377440 h 2651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76320" h="2651760">
                <a:moveTo>
                  <a:pt x="0" y="2377440"/>
                </a:moveTo>
                <a:lnTo>
                  <a:pt x="1645920" y="0"/>
                </a:lnTo>
                <a:lnTo>
                  <a:pt x="16184880" y="0"/>
                </a:lnTo>
                <a:lnTo>
                  <a:pt x="16276320" y="2651760"/>
                </a:lnTo>
                <a:lnTo>
                  <a:pt x="0" y="2377440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41A1CB87-5D6D-C63A-D7CF-CB0EDD3FF34F}"/>
              </a:ext>
            </a:extLst>
          </p:cNvPr>
          <p:cNvSpPr txBox="1"/>
          <p:nvPr/>
        </p:nvSpPr>
        <p:spPr>
          <a:xfrm>
            <a:off x="16288063" y="10531921"/>
            <a:ext cx="14170743" cy="116236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t-BR" sz="3600" dirty="0"/>
              <a:t>Durante a pesquisa foi possível identificar um paradoxo curricular e organizou os resultados em três categorias temáticas, que são os principais desafios:</a:t>
            </a:r>
          </a:p>
          <a:p>
            <a:pPr algn="just">
              <a:lnSpc>
                <a:spcPct val="150000"/>
              </a:lnSpc>
              <a:defRPr/>
            </a:pPr>
            <a:endParaRPr lang="pt-BR" sz="3600" dirty="0"/>
          </a:p>
          <a:p>
            <a:pPr marL="514350" indent="-514350" algn="just">
              <a:lnSpc>
                <a:spcPct val="150000"/>
              </a:lnSpc>
              <a:buFontTx/>
              <a:buAutoNum type="arabicPeriod"/>
              <a:defRPr/>
            </a:pPr>
            <a:r>
              <a:rPr lang="pt-BR" sz="3600" dirty="0"/>
              <a:t>Formação Docente Insuficiente: A dança é tratada de forma superficial na graduação, o que limita o repertório e gera insegurança no professor. É essencial a adoção do ideal do professor prático-reflexivo.</a:t>
            </a:r>
          </a:p>
          <a:p>
            <a:pPr marL="514350" indent="-514350" algn="just">
              <a:lnSpc>
                <a:spcPct val="150000"/>
              </a:lnSpc>
              <a:buFontTx/>
              <a:buAutoNum type="arabicPeriod"/>
              <a:defRPr/>
            </a:pPr>
            <a:r>
              <a:rPr lang="pt-BR" sz="3600" dirty="0"/>
              <a:t>Limitações Estruturais: A falta de espaços adequados (piso e som) e recursos leva à supressão da dança ou a sua restrição a apresentações esporádicas/eventos festivos.</a:t>
            </a:r>
          </a:p>
          <a:p>
            <a:pPr marL="514350" indent="-514350" algn="just">
              <a:lnSpc>
                <a:spcPct val="150000"/>
              </a:lnSpc>
              <a:buFontTx/>
              <a:buAutoNum type="arabicPeriod"/>
              <a:defRPr/>
            </a:pPr>
            <a:r>
              <a:rPr lang="pt-BR" sz="3600" dirty="0"/>
              <a:t>Resistências Culturais: Persistem estereótipos de gênero (visão de atividade "feminina") e a histórica priorização do esporte, desvalorizando a dança como prática expressiva.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E14515AA-03B7-1DCD-8F9B-99428BD53EE6}"/>
              </a:ext>
            </a:extLst>
          </p:cNvPr>
          <p:cNvSpPr/>
          <p:nvPr/>
        </p:nvSpPr>
        <p:spPr>
          <a:xfrm>
            <a:off x="1256679" y="8920068"/>
            <a:ext cx="14170742" cy="129383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b="1" dirty="0">
                <a:solidFill>
                  <a:schemeClr val="tx1"/>
                </a:solidFill>
              </a:rPr>
              <a:t>INTRODUÇÃO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D631F7D1-9ED9-F2BA-BF9A-BEEDF44C8CEF}"/>
              </a:ext>
            </a:extLst>
          </p:cNvPr>
          <p:cNvSpPr/>
          <p:nvPr/>
        </p:nvSpPr>
        <p:spPr>
          <a:xfrm>
            <a:off x="1325938" y="23832313"/>
            <a:ext cx="14170742" cy="129383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b="1" dirty="0">
                <a:solidFill>
                  <a:schemeClr val="tx1"/>
                </a:solidFill>
              </a:rPr>
              <a:t>OBJETIVO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07DDC6FE-2FB8-2FC5-788F-10A6DC2A052E}"/>
              </a:ext>
            </a:extLst>
          </p:cNvPr>
          <p:cNvSpPr/>
          <p:nvPr/>
        </p:nvSpPr>
        <p:spPr>
          <a:xfrm>
            <a:off x="1325938" y="28740301"/>
            <a:ext cx="14170742" cy="129383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b="1" dirty="0">
                <a:solidFill>
                  <a:schemeClr val="tx1"/>
                </a:solidFill>
              </a:rPr>
              <a:t>METODOLOGIA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B34F2F51-AB19-0D14-5394-03E8F3E66AB0}"/>
              </a:ext>
            </a:extLst>
          </p:cNvPr>
          <p:cNvSpPr/>
          <p:nvPr/>
        </p:nvSpPr>
        <p:spPr>
          <a:xfrm>
            <a:off x="16222860" y="9022093"/>
            <a:ext cx="14170742" cy="129383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b="1" dirty="0">
                <a:solidFill>
                  <a:schemeClr val="tx1"/>
                </a:solidFill>
              </a:rPr>
              <a:t>RESULTADOS</a:t>
            </a:r>
            <a:endParaRPr lang="pt-BR" sz="5400" b="1" dirty="0">
              <a:solidFill>
                <a:schemeClr val="tx1"/>
              </a:solidFill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C08CB841-0533-9170-33F6-9E208E7EA2C0}"/>
              </a:ext>
            </a:extLst>
          </p:cNvPr>
          <p:cNvSpPr/>
          <p:nvPr/>
        </p:nvSpPr>
        <p:spPr>
          <a:xfrm>
            <a:off x="16288064" y="23787148"/>
            <a:ext cx="14170742" cy="129383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b="1" dirty="0">
                <a:solidFill>
                  <a:schemeClr val="tx1"/>
                </a:solidFill>
              </a:rPr>
              <a:t>DISCUSSÃO</a:t>
            </a:r>
            <a:endParaRPr lang="pt-BR" sz="5400" b="1" dirty="0">
              <a:solidFill>
                <a:schemeClr val="tx1"/>
              </a:solidFill>
            </a:endParaRPr>
          </a:p>
        </p:txBody>
      </p:sp>
      <p:sp>
        <p:nvSpPr>
          <p:cNvPr id="10" name="AutoShape 22">
            <a:extLst>
              <a:ext uri="{FF2B5EF4-FFF2-40B4-BE49-F238E27FC236}">
                <a16:creationId xmlns:a16="http://schemas.microsoft.com/office/drawing/2014/main" id="{E62DF8F4-F675-995B-CE0D-7D0BF78BB71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049625" y="214503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AFC33172-B3E4-60C2-C3F4-37DB791A945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0417" r="990" b="12056"/>
          <a:stretch>
            <a:fillRect/>
          </a:stretch>
        </p:blipFill>
        <p:spPr>
          <a:xfrm>
            <a:off x="4334645" y="19159921"/>
            <a:ext cx="7316822" cy="4149411"/>
          </a:xfrm>
          <a:prstGeom prst="rect">
            <a:avLst/>
          </a:prstGeom>
        </p:spPr>
      </p:pic>
      <p:sp>
        <p:nvSpPr>
          <p:cNvPr id="17" name="Retângulo 16">
            <a:extLst>
              <a:ext uri="{FF2B5EF4-FFF2-40B4-BE49-F238E27FC236}">
                <a16:creationId xmlns:a16="http://schemas.microsoft.com/office/drawing/2014/main" id="{D5B411ED-DC9A-90A7-8F2A-00E4B58DF4F0}"/>
              </a:ext>
            </a:extLst>
          </p:cNvPr>
          <p:cNvSpPr/>
          <p:nvPr/>
        </p:nvSpPr>
        <p:spPr>
          <a:xfrm>
            <a:off x="6991576" y="7201062"/>
            <a:ext cx="200050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" algn="ctr">
              <a:spcBef>
                <a:spcPts val="1200"/>
              </a:spcBef>
              <a:defRPr/>
            </a:pPr>
            <a:r>
              <a:rPr lang="pt-BR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a: Graduando de Educação Física do Centro Universitário Faculdades Metropolitanas Unidas (FMU). </a:t>
            </a:r>
            <a:br>
              <a:rPr lang="pt-BR" sz="3200" b="1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b: Professor do Curso de Educação Física da Faculdades Metropolitanas Unidas (FMU).</a:t>
            </a:r>
          </a:p>
        </p:txBody>
      </p:sp>
      <p:pic>
        <p:nvPicPr>
          <p:cNvPr id="19" name="Imagem 18" descr="Imagem em preto e branco&#10;&#10;O conteúdo gerado por IA pode estar incorreto.">
            <a:extLst>
              <a:ext uri="{FF2B5EF4-FFF2-40B4-BE49-F238E27FC236}">
                <a16:creationId xmlns:a16="http://schemas.microsoft.com/office/drawing/2014/main" id="{4C59C8CD-7747-5DA4-346F-BC900B292D3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4631" y="31322065"/>
            <a:ext cx="2602049" cy="260204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d026bb9f-849e-4520-adf3-36adc211bebd}" enabled="1" method="Privileged" siteId="{ac144e41-8001-48f0-9e1c-170716ed06b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1989</TotalTime>
  <Words>578</Words>
  <Application>Microsoft Office PowerPoint</Application>
  <PresentationFormat>Personalizar</PresentationFormat>
  <Paragraphs>20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Mauricio Kanekadan</dc:creator>
  <cp:lastModifiedBy>Leny Donato Vellozo</cp:lastModifiedBy>
  <cp:revision>58</cp:revision>
  <dcterms:created xsi:type="dcterms:W3CDTF">2019-12-16T17:49:02Z</dcterms:created>
  <dcterms:modified xsi:type="dcterms:W3CDTF">2025-11-12T16:08:51Z</dcterms:modified>
</cp:coreProperties>
</file>